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256" r:id="rId2"/>
    <p:sldId id="257" r:id="rId3"/>
    <p:sldId id="266" r:id="rId4"/>
    <p:sldId id="258" r:id="rId5"/>
    <p:sldId id="268" r:id="rId6"/>
    <p:sldId id="267" r:id="rId7"/>
    <p:sldId id="279" r:id="rId8"/>
    <p:sldId id="293" r:id="rId9"/>
    <p:sldId id="281" r:id="rId10"/>
    <p:sldId id="273" r:id="rId11"/>
    <p:sldId id="269" r:id="rId12"/>
    <p:sldId id="282" r:id="rId13"/>
    <p:sldId id="275" r:id="rId14"/>
    <p:sldId id="283" r:id="rId15"/>
    <p:sldId id="284" r:id="rId16"/>
    <p:sldId id="285" r:id="rId17"/>
    <p:sldId id="290" r:id="rId18"/>
    <p:sldId id="270" r:id="rId19"/>
    <p:sldId id="276" r:id="rId20"/>
    <p:sldId id="286" r:id="rId21"/>
    <p:sldId id="287" r:id="rId22"/>
    <p:sldId id="288" r:id="rId23"/>
    <p:sldId id="271" r:id="rId24"/>
    <p:sldId id="277" r:id="rId25"/>
    <p:sldId id="289" r:id="rId26"/>
    <p:sldId id="291" r:id="rId27"/>
    <p:sldId id="292" r:id="rId28"/>
    <p:sldId id="272" r:id="rId29"/>
    <p:sldId id="278" r:id="rId30"/>
    <p:sldId id="260" r:id="rId31"/>
  </p:sldIdLst>
  <p:sldSz cx="12188825"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46482EC2-B2F9-4305-8978-64F566D39755}">
          <p14:sldIdLst>
            <p14:sldId id="256"/>
            <p14:sldId id="257"/>
            <p14:sldId id="266"/>
            <p14:sldId id="258"/>
            <p14:sldId id="268"/>
            <p14:sldId id="267"/>
            <p14:sldId id="279"/>
            <p14:sldId id="293"/>
            <p14:sldId id="281"/>
            <p14:sldId id="273"/>
            <p14:sldId id="269"/>
            <p14:sldId id="282"/>
            <p14:sldId id="275"/>
            <p14:sldId id="283"/>
            <p14:sldId id="284"/>
            <p14:sldId id="285"/>
            <p14:sldId id="290"/>
            <p14:sldId id="270"/>
            <p14:sldId id="276"/>
            <p14:sldId id="286"/>
            <p14:sldId id="287"/>
            <p14:sldId id="288"/>
            <p14:sldId id="271"/>
            <p14:sldId id="277"/>
            <p14:sldId id="289"/>
            <p14:sldId id="291"/>
            <p14:sldId id="292"/>
            <p14:sldId id="272"/>
            <p14:sldId id="278"/>
            <p14:sldId id="260"/>
          </p14:sldIdLst>
        </p14:section>
      </p14:sectionLst>
    </p:ext>
    <p:ext uri="{EFAFB233-063F-42B5-8137-9DF3F51BA10A}">
      <p15:sldGuideLst xmlns:p15="http://schemas.microsoft.com/office/powerpoint/2012/main">
        <p15:guide id="1" orient="horz" pos="2160">
          <p15:clr>
            <a:srgbClr val="A4A3A4"/>
          </p15:clr>
        </p15:guide>
        <p15:guide id="2" orient="horz" pos="3888">
          <p15:clr>
            <a:srgbClr val="A4A3A4"/>
          </p15:clr>
        </p15:guide>
        <p15:guide id="3" orient="horz" pos="432">
          <p15:clr>
            <a:srgbClr val="A4A3A4"/>
          </p15:clr>
        </p15:guide>
        <p15:guide id="4" orient="horz" pos="3072">
          <p15:clr>
            <a:srgbClr val="A4A3A4"/>
          </p15:clr>
        </p15:guide>
        <p15:guide id="5" orient="horz" pos="3408">
          <p15:clr>
            <a:srgbClr val="A4A3A4"/>
          </p15:clr>
        </p15:guide>
        <p15:guide id="6" pos="3839">
          <p15:clr>
            <a:srgbClr val="A4A3A4"/>
          </p15:clr>
        </p15:guide>
        <p15:guide id="7" pos="383">
          <p15:clr>
            <a:srgbClr val="A4A3A4"/>
          </p15:clr>
        </p15:guide>
        <p15:guide id="8" pos="7295">
          <p15:clr>
            <a:srgbClr val="A4A3A4"/>
          </p15:clr>
        </p15:guide>
        <p15:guide id="9" pos="815">
          <p15:clr>
            <a:srgbClr val="A4A3A4"/>
          </p15:clr>
        </p15:guide>
        <p15:guide id="10" pos="2879">
          <p15:clr>
            <a:srgbClr val="A4A3A4"/>
          </p15:clr>
        </p15:guide>
        <p15:guide id="11" pos="30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b" initials="L" lastIdx="1" clrIdx="0">
    <p:extLst>
      <p:ext uri="{19B8F6BF-5375-455C-9EA6-DF929625EA0E}">
        <p15:presenceInfo xmlns:p15="http://schemas.microsoft.com/office/powerpoint/2012/main" userId="Li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B6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3" autoAdjust="0"/>
    <p:restoredTop sz="84173" autoAdjust="0"/>
  </p:normalViewPr>
  <p:slideViewPr>
    <p:cSldViewPr>
      <p:cViewPr varScale="1">
        <p:scale>
          <a:sx n="61" d="100"/>
          <a:sy n="61" d="100"/>
        </p:scale>
        <p:origin x="936" y="42"/>
      </p:cViewPr>
      <p:guideLst>
        <p:guide orient="horz" pos="2160"/>
        <p:guide orient="horz" pos="3888"/>
        <p:guide orient="horz" pos="432"/>
        <p:guide orient="horz" pos="3072"/>
        <p:guide orient="horz" pos="3408"/>
        <p:guide pos="3839"/>
        <p:guide pos="383"/>
        <p:guide pos="7295"/>
        <p:guide pos="815"/>
        <p:guide pos="2879"/>
        <p:guide pos="3071"/>
      </p:guideLst>
    </p:cSldViewPr>
  </p:slideViewPr>
  <p:notesTextViewPr>
    <p:cViewPr>
      <p:scale>
        <a:sx n="1" d="1"/>
        <a:sy n="1" d="1"/>
      </p:scale>
      <p:origin x="0" y="0"/>
    </p:cViewPr>
  </p:notesTextViewPr>
  <p:notesViewPr>
    <p:cSldViewPr showGuides="1">
      <p:cViewPr varScale="1">
        <p:scale>
          <a:sx n="85" d="100"/>
          <a:sy n="85" d="100"/>
        </p:scale>
        <p:origin x="291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2128" b="1" i="0" u="none" strike="noStrike" kern="1200" cap="none" spc="0" normalizeH="0" baseline="0">
                <a:solidFill>
                  <a:schemeClr val="dk1">
                    <a:lumMod val="50000"/>
                    <a:lumOff val="50000"/>
                  </a:schemeClr>
                </a:solidFill>
                <a:latin typeface="+mj-lt"/>
                <a:ea typeface="+mj-ea"/>
                <a:cs typeface="+mj-cs"/>
              </a:defRPr>
            </a:pPr>
            <a:r>
              <a:rPr lang="ja-JP" altLang="ja-JP" sz="2128" b="1" i="0" u="none" strike="noStrike" cap="none" normalizeH="0" baseline="0" dirty="0" smtClean="0">
                <a:effectLst/>
              </a:rPr>
              <a:t>週間報告書の指摘</a:t>
            </a:r>
            <a:r>
              <a:rPr lang="ja-JP" altLang="en-US" sz="2128" b="1" i="0" u="none" strike="noStrike" cap="none" normalizeH="0" baseline="0" dirty="0" smtClean="0">
                <a:effectLst/>
              </a:rPr>
              <a:t>数</a:t>
            </a:r>
            <a:endParaRPr lang="ja-JP" altLang="en-US" dirty="0"/>
          </a:p>
        </c:rich>
      </c:tx>
      <c:layout/>
      <c:overlay val="0"/>
      <c:spPr>
        <a:noFill/>
        <a:ln>
          <a:noFill/>
        </a:ln>
        <a:effectLst/>
      </c:spPr>
      <c:txPr>
        <a:bodyPr rot="0" spcFirstLastPara="1" vertOverflow="ellipsis" vert="horz" wrap="square" anchor="ctr" anchorCtr="1"/>
        <a:lstStyle/>
        <a:p>
          <a:pPr>
            <a:defRPr lang="ja-JP"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指摘数</c:v>
                </c:pt>
              </c:strCache>
            </c:strRef>
          </c:tx>
          <c:spPr>
            <a:solidFill>
              <a:schemeClr val="accent1"/>
            </a:solidFill>
            <a:ln>
              <a:noFill/>
            </a:ln>
            <a:effectLst/>
          </c:spPr>
          <c:invertIfNegative val="0"/>
          <c:cat>
            <c:strRef>
              <c:f>Sheet1!$A$2:$A$6</c:f>
              <c:strCache>
                <c:ptCount val="5"/>
                <c:pt idx="0">
                  <c:v>9月</c:v>
                </c:pt>
                <c:pt idx="1">
                  <c:v>10月</c:v>
                </c:pt>
                <c:pt idx="2">
                  <c:v>11月</c:v>
                </c:pt>
                <c:pt idx="3">
                  <c:v>12月</c:v>
                </c:pt>
                <c:pt idx="4">
                  <c:v>1月</c:v>
                </c:pt>
              </c:strCache>
            </c:strRef>
          </c:cat>
          <c:val>
            <c:numRef>
              <c:f>Sheet1!$B$2:$B$6</c:f>
              <c:numCache>
                <c:formatCode>General</c:formatCode>
                <c:ptCount val="5"/>
                <c:pt idx="0">
                  <c:v>16</c:v>
                </c:pt>
                <c:pt idx="1">
                  <c:v>12.5</c:v>
                </c:pt>
                <c:pt idx="2">
                  <c:v>11</c:v>
                </c:pt>
                <c:pt idx="3">
                  <c:v>6</c:v>
                </c:pt>
                <c:pt idx="4">
                  <c:v>5</c:v>
                </c:pt>
              </c:numCache>
            </c:numRef>
          </c:val>
          <c:extLst>
            <c:ext xmlns:c16="http://schemas.microsoft.com/office/drawing/2014/chart" uri="{C3380CC4-5D6E-409C-BE32-E72D297353CC}">
              <c16:uniqueId val="{00000000-53A9-45F1-A8D0-338E254A0F99}"/>
            </c:ext>
          </c:extLst>
        </c:ser>
        <c:dLbls>
          <c:showLegendKey val="0"/>
          <c:showVal val="0"/>
          <c:showCatName val="0"/>
          <c:showSerName val="0"/>
          <c:showPercent val="0"/>
          <c:showBubbleSize val="0"/>
        </c:dLbls>
        <c:gapWidth val="267"/>
        <c:overlap val="-43"/>
        <c:axId val="286364880"/>
        <c:axId val="286365272"/>
      </c:barChart>
      <c:catAx>
        <c:axId val="28636488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ja-JP" sz="1197" b="0" i="0" u="none" strike="noStrike" kern="1200" cap="none" spc="0" normalizeH="0" baseline="0">
                <a:solidFill>
                  <a:schemeClr val="dk1">
                    <a:lumMod val="65000"/>
                    <a:lumOff val="35000"/>
                  </a:schemeClr>
                </a:solidFill>
                <a:latin typeface="+mn-lt"/>
                <a:ea typeface="+mn-ea"/>
                <a:cs typeface="+mn-cs"/>
              </a:defRPr>
            </a:pPr>
            <a:endParaRPr lang="en-US"/>
          </a:p>
        </c:txPr>
        <c:crossAx val="286365272"/>
        <c:crosses val="autoZero"/>
        <c:auto val="1"/>
        <c:lblAlgn val="ctr"/>
        <c:lblOffset val="100"/>
        <c:noMultiLvlLbl val="0"/>
      </c:catAx>
      <c:valAx>
        <c:axId val="28636527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dk1">
                    <a:lumMod val="65000"/>
                    <a:lumOff val="35000"/>
                  </a:schemeClr>
                </a:solidFill>
                <a:latin typeface="+mn-lt"/>
                <a:ea typeface="+mn-ea"/>
                <a:cs typeface="+mn-cs"/>
              </a:defRPr>
            </a:pPr>
            <a:endParaRPr lang="en-US"/>
          </a:p>
        </c:txPr>
        <c:crossAx val="286364880"/>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lang="ja-JP"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A20964FE-3E6A-4667-91FE-43BAADC22958}" type="datetime4">
              <a:rPr lang="ja-JP" altLang="en-US" smtClean="0">
                <a:latin typeface="Meiryo UI" panose="020B0604030504040204" pitchFamily="50" charset="-128"/>
                <a:ea typeface="Meiryo UI" panose="020B0604030504040204" pitchFamily="50" charset="-128"/>
              </a:rPr>
              <a:t>2018年1月21日</a:t>
            </a:fld>
            <a:endParaRPr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98ED8CD-4E4C-49AC-BDC6-2963BA49E54F}" type="slidenum">
              <a:rPr lang="en-US" altLang="ja-JP">
                <a:latin typeface="Meiryo UI" panose="020B0604030504040204" pitchFamily="50" charset="-128"/>
                <a:ea typeface="Meiryo UI" panose="020B0604030504040204" pitchFamily="50" charset="-128"/>
              </a:rPr>
              <a:t>‹#›</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noProof="0" dirty="0"/>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497831FB-FB41-4E3C-AB3B-1C09BC62C48D}" type="datetime4">
              <a:rPr lang="ja-JP" altLang="en-US" smtClean="0"/>
              <a:pPr/>
              <a:t>2018年1月21日</a:t>
            </a:fld>
            <a:endParaRPr lang="ja-JP" altLang="en-US" dirty="0"/>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ja-JP" altLang="en-US" noProof="0" dirty="0"/>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noProof="0" dirty="0"/>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FB91549-43BF-425A-AF25-75262019208C}" type="slidenum">
              <a:rPr lang="en-US" altLang="ja-JP" noProof="0" smtClean="0"/>
              <a:pPr/>
              <a:t>‹#›</a:t>
            </a:fld>
            <a:endParaRPr lang="ja-JP" altLang="en-US" noProof="0" dirty="0"/>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皆さん、こんにちは。湖州師範学院のインターン生史明航と申します。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今日は私がこの五ヶ月間、</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JAST</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での</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研修結果について発表させていただきます。</a:t>
            </a: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5FB91549-43BF-425A-AF25-75262019208C}" type="slidenum">
              <a:rPr lang="en-US" altLang="ja-JP" smtClean="0">
                <a:latin typeface="Meiryo UI" panose="020B0604030504040204" pitchFamily="50" charset="-128"/>
                <a:ea typeface="Meiryo UI" panose="020B0604030504040204" pitchFamily="50" charset="-128"/>
              </a:rPr>
              <a:t>1</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3178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結果としては、日本語はまだまだ良くないけど、週間報告書の指摘が減少して、最初の月は平均約</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16</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個から、今月約</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5</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個になりました。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そして、週間報告書の作成時間も減少しました。日常生活についても特に大きな問題はないです。</a:t>
            </a:r>
            <a:endParaRPr lang="ja-JP" altLang="ja-JP" sz="1200" kern="1200" dirty="0">
              <a:solidFill>
                <a:schemeClr val="tx2"/>
              </a:solidFill>
              <a:effectLst/>
              <a:latin typeface="Meiryo UI" panose="020B0604030504040204" pitchFamily="50" charset="-128"/>
              <a:ea typeface="Meiryo UI" panose="020B0604030504040204" pitchFamily="50" charset="-128"/>
              <a:cs typeface="+mn-cs"/>
            </a:endParaRPr>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10</a:t>
            </a:fld>
            <a:endParaRPr lang="ja-JP" altLang="en-US" noProof="0" dirty="0"/>
          </a:p>
        </p:txBody>
      </p:sp>
    </p:spTree>
    <p:extLst>
      <p:ext uri="{BB962C8B-B14F-4D97-AF65-F5344CB8AC3E}">
        <p14:creationId xmlns:p14="http://schemas.microsoft.com/office/powerpoint/2010/main" val="2460106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次に実装知識の向上です。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11</a:t>
            </a:fld>
            <a:endParaRPr lang="ja-JP" altLang="en-US" dirty="0">
              <a:solidFill>
                <a:prstClr val="black"/>
              </a:solidFill>
            </a:endParaRPr>
          </a:p>
        </p:txBody>
      </p:sp>
    </p:spTree>
    <p:extLst>
      <p:ext uri="{BB962C8B-B14F-4D97-AF65-F5344CB8AC3E}">
        <p14:creationId xmlns:p14="http://schemas.microsoft.com/office/powerpoint/2010/main" val="2218451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Java</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の基礎知識については大学の授業で学びましたが、プログラミングの経験がまったくないです。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技術研修において、作成中の画面はたくさんのエラーがありまして、自信を無くしました。</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12</a:t>
            </a:fld>
            <a:endParaRPr lang="ja-JP" altLang="en-US" noProof="0" dirty="0"/>
          </a:p>
        </p:txBody>
      </p:sp>
    </p:spTree>
    <p:extLst>
      <p:ext uri="{BB962C8B-B14F-4D97-AF65-F5344CB8AC3E}">
        <p14:creationId xmlns:p14="http://schemas.microsoft.com/office/powerpoint/2010/main" val="523913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しかし、なんとかして課題を完了させ納期に間に合わせるために、似た機能のリソースをコピーし、メソッドの意味理解は後回しにして実装しました。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その結果、何とか形にでき、機能としては動きましたが、レビュー時の質問に答えられなくて、調べるには</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倍の時間がかかりました。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13</a:t>
            </a:fld>
            <a:endParaRPr lang="ja-JP" altLang="en-US" noProof="0" dirty="0"/>
          </a:p>
        </p:txBody>
      </p:sp>
    </p:spTree>
    <p:extLst>
      <p:ext uri="{BB962C8B-B14F-4D97-AF65-F5344CB8AC3E}">
        <p14:creationId xmlns:p14="http://schemas.microsoft.com/office/powerpoint/2010/main" val="4162451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このとき、ロジック理解やコピーでないと実装できないといった実装スキルの低さを痛感して、このままではだめだと思いました。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14</a:t>
            </a:fld>
            <a:endParaRPr lang="ja-JP" altLang="en-US" noProof="0" dirty="0"/>
          </a:p>
        </p:txBody>
      </p:sp>
    </p:spTree>
    <p:extLst>
      <p:ext uri="{BB962C8B-B14F-4D97-AF65-F5344CB8AC3E}">
        <p14:creationId xmlns:p14="http://schemas.microsoft.com/office/powerpoint/2010/main" val="4237148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ですので、実務後は、何度も先輩に質問をする中で教えていただいたデバック方法やログの確認方法を真似することを始めました。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また、インターネットで資料をさがして、プログラムを繰り返して理解しました。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15</a:t>
            </a:fld>
            <a:endParaRPr lang="ja-JP" altLang="en-US" noProof="0" dirty="0"/>
          </a:p>
        </p:txBody>
      </p:sp>
    </p:spTree>
    <p:extLst>
      <p:ext uri="{BB962C8B-B14F-4D97-AF65-F5344CB8AC3E}">
        <p14:creationId xmlns:p14="http://schemas.microsoft.com/office/powerpoint/2010/main" val="4121166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そうすることにより、だんだんとエラーの自己解決が増えました。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研修を通して、以前曖昧だった知識が明確になり、実装知識が向上した実感があります。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Java</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に自信を持ちました。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16</a:t>
            </a:fld>
            <a:endParaRPr lang="ja-JP" altLang="en-US" noProof="0" dirty="0"/>
          </a:p>
        </p:txBody>
      </p:sp>
    </p:spTree>
    <p:extLst>
      <p:ext uri="{BB962C8B-B14F-4D97-AF65-F5344CB8AC3E}">
        <p14:creationId xmlns:p14="http://schemas.microsoft.com/office/powerpoint/2010/main" val="3206309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また、学んだ実装知識や製品知識の考え方を今の卒業研究に応用しています。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17</a:t>
            </a:fld>
            <a:endParaRPr lang="ja-JP" altLang="en-US" noProof="0" dirty="0"/>
          </a:p>
        </p:txBody>
      </p:sp>
    </p:spTree>
    <p:extLst>
      <p:ext uri="{BB962C8B-B14F-4D97-AF65-F5344CB8AC3E}">
        <p14:creationId xmlns:p14="http://schemas.microsoft.com/office/powerpoint/2010/main" val="1852905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第三は社会人への意識の改善です。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18</a:t>
            </a:fld>
            <a:endParaRPr lang="ja-JP" altLang="en-US" dirty="0">
              <a:solidFill>
                <a:prstClr val="black"/>
              </a:solidFill>
            </a:endParaRPr>
          </a:p>
        </p:txBody>
      </p:sp>
    </p:spTree>
    <p:extLst>
      <p:ext uri="{BB962C8B-B14F-4D97-AF65-F5344CB8AC3E}">
        <p14:creationId xmlns:p14="http://schemas.microsoft.com/office/powerpoint/2010/main" val="2927100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今は学生ですから、社会人に求められることに詳しくありません。</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研修の時、最初は先輩に質問した前、問題点が整理できなくて、自分なりの考えもないことは多かったです。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また、障害対応研修の時、改修は予定工数の</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倍となったことにもかかわらず、報告と相談もないことがあります。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19</a:t>
            </a:fld>
            <a:endParaRPr lang="ja-JP" altLang="en-US" noProof="0" dirty="0"/>
          </a:p>
        </p:txBody>
      </p:sp>
    </p:spTree>
    <p:extLst>
      <p:ext uri="{BB962C8B-B14F-4D97-AF65-F5344CB8AC3E}">
        <p14:creationId xmlns:p14="http://schemas.microsoft.com/office/powerpoint/2010/main" val="1302905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まず、今日の発表の流れを説明いたします。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これまでの研修内容</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生活について</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3.</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今後の目標。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5FB91549-43BF-425A-AF25-75262019208C}" type="slidenum">
              <a:rPr lang="en-US" altLang="ja-JP" smtClean="0">
                <a:latin typeface="Meiryo UI" panose="020B0604030504040204" pitchFamily="50" charset="-128"/>
                <a:ea typeface="Meiryo UI" panose="020B0604030504040204" pitchFamily="50" charset="-128"/>
              </a:rPr>
              <a:t>2</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31171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こうして、自分の作業が次のスケジュールに影響を与えて、このままではだめだと思いました。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20</a:t>
            </a:fld>
            <a:endParaRPr lang="ja-JP" altLang="en-US" noProof="0" dirty="0"/>
          </a:p>
        </p:txBody>
      </p:sp>
    </p:spTree>
    <p:extLst>
      <p:ext uri="{BB962C8B-B14F-4D97-AF65-F5344CB8AC3E}">
        <p14:creationId xmlns:p14="http://schemas.microsoft.com/office/powerpoint/2010/main" val="2838318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社会人基礎研修では、報連相のことを学びましたが、あまり応用できていないことを反省して、社会人基礎の知識を繰り返して、学びました。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「なぜこのような動きをするのか」「この障害の原因は本当にこれですか」と目的と原因を深く考えるようになって、見方が変わっていきました。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21</a:t>
            </a:fld>
            <a:endParaRPr lang="ja-JP" altLang="en-US" noProof="0" dirty="0"/>
          </a:p>
        </p:txBody>
      </p:sp>
    </p:spTree>
    <p:extLst>
      <p:ext uri="{BB962C8B-B14F-4D97-AF65-F5344CB8AC3E}">
        <p14:creationId xmlns:p14="http://schemas.microsoft.com/office/powerpoint/2010/main" val="3155415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また、作業を完了させるだけでは社会人としての責任感はあまりない、ということに気が付き、大きく意識が変わったこととなりました。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22</a:t>
            </a:fld>
            <a:endParaRPr lang="ja-JP" altLang="en-US" noProof="0" dirty="0"/>
          </a:p>
        </p:txBody>
      </p:sp>
    </p:spTree>
    <p:extLst>
      <p:ext uri="{BB962C8B-B14F-4D97-AF65-F5344CB8AC3E}">
        <p14:creationId xmlns:p14="http://schemas.microsoft.com/office/powerpoint/2010/main" val="3992493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次に</a:t>
            </a:r>
            <a:r>
              <a:rPr lang="ja-JP" altLang="en-US" sz="1200" dirty="0" smtClean="0">
                <a:solidFill>
                  <a:srgbClr val="58B6C0"/>
                </a:solidFill>
              </a:rPr>
              <a:t>生活について</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a:t>
            </a:r>
            <a:endParaRPr lang="ja-JP" altLang="en-US"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23</a:t>
            </a:fld>
            <a:endParaRPr lang="ja-JP" altLang="en-US" dirty="0">
              <a:solidFill>
                <a:prstClr val="black"/>
              </a:solidFill>
            </a:endParaRPr>
          </a:p>
        </p:txBody>
      </p:sp>
    </p:spTree>
    <p:extLst>
      <p:ext uri="{BB962C8B-B14F-4D97-AF65-F5344CB8AC3E}">
        <p14:creationId xmlns:p14="http://schemas.microsoft.com/office/powerpoint/2010/main" val="3105808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私たちはインターンシップ中会社の寮至誠館で生活しました。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はじめは少し慣れなくて、同い年の友達がないのが難点でしたが、だんだんこの生活も慣れてきました。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朝出社して、会社で一日研修して、夜は寮で晩ごはんを作りました。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24</a:t>
            </a:fld>
            <a:endParaRPr lang="ja-JP" altLang="en-US" noProof="0" dirty="0"/>
          </a:p>
        </p:txBody>
      </p:sp>
    </p:spTree>
    <p:extLst>
      <p:ext uri="{BB962C8B-B14F-4D97-AF65-F5344CB8AC3E}">
        <p14:creationId xmlns:p14="http://schemas.microsoft.com/office/powerpoint/2010/main" val="2772621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週末はいつも心斎橋に行き、買い物しました。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また、奈良公園２回行きました、鹿さんはとても可愛いです。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通天閣に行き、たこ焼きを食べました。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25</a:t>
            </a:fld>
            <a:endParaRPr lang="ja-JP" altLang="en-US" noProof="0" dirty="0"/>
          </a:p>
        </p:txBody>
      </p:sp>
    </p:spTree>
    <p:extLst>
      <p:ext uri="{BB962C8B-B14F-4D97-AF65-F5344CB8AC3E}">
        <p14:creationId xmlns:p14="http://schemas.microsoft.com/office/powerpoint/2010/main" val="977526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佛教大学見学時、ついでに金閣寺を見ました。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日本語教室の先生とクラスメイトと一緒に伏見稻荷大社へ遠足に出かけしました。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26</a:t>
            </a:fld>
            <a:endParaRPr lang="ja-JP" altLang="en-US" noProof="0" dirty="0"/>
          </a:p>
        </p:txBody>
      </p:sp>
    </p:spTree>
    <p:extLst>
      <p:ext uri="{BB962C8B-B14F-4D97-AF65-F5344CB8AC3E}">
        <p14:creationId xmlns:p14="http://schemas.microsoft.com/office/powerpoint/2010/main" val="4090769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はじめに来た時は戸惑いましたが、あっという間に五ヶ月が過ぎました。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スーパーで電車の定期券がなくなったことがあります。多くの店員が一緒に探してくれました。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とても感動して、日本人はとても熱心でやさしいです。この五ヶ月間とてもいい思いで</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が</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作りました。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27</a:t>
            </a:fld>
            <a:endParaRPr lang="ja-JP" altLang="en-US" noProof="0" dirty="0"/>
          </a:p>
        </p:txBody>
      </p:sp>
    </p:spTree>
    <p:extLst>
      <p:ext uri="{BB962C8B-B14F-4D97-AF65-F5344CB8AC3E}">
        <p14:creationId xmlns:p14="http://schemas.microsoft.com/office/powerpoint/2010/main" val="1494720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第三は</a:t>
            </a:r>
            <a:r>
              <a:rPr lang="ja-JP" altLang="ja-JP" sz="1200" dirty="0" smtClean="0">
                <a:solidFill>
                  <a:srgbClr val="58B6C0"/>
                </a:solidFill>
              </a:rPr>
              <a:t>今後の目標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a:t>
            </a:r>
            <a:endParaRPr lang="ja-JP" altLang="en-US"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28</a:t>
            </a:fld>
            <a:endParaRPr lang="ja-JP" altLang="en-US" dirty="0">
              <a:solidFill>
                <a:prstClr val="black"/>
              </a:solidFill>
            </a:endParaRPr>
          </a:p>
        </p:txBody>
      </p:sp>
    </p:spTree>
    <p:extLst>
      <p:ext uri="{BB962C8B-B14F-4D97-AF65-F5344CB8AC3E}">
        <p14:creationId xmlns:p14="http://schemas.microsoft.com/office/powerpoint/2010/main" val="3863123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卒業後、私は</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IT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関連の会社に就職したいと思います。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今回のインターンシップの経験を活かして今後も頑張って行きたいと思います。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29</a:t>
            </a:fld>
            <a:endParaRPr lang="ja-JP" altLang="en-US" noProof="0" dirty="0"/>
          </a:p>
        </p:txBody>
      </p:sp>
    </p:spTree>
    <p:extLst>
      <p:ext uri="{BB962C8B-B14F-4D97-AF65-F5344CB8AC3E}">
        <p14:creationId xmlns:p14="http://schemas.microsoft.com/office/powerpoint/2010/main" val="1118973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それでは、１から順番に説明いたします。</a:t>
            </a: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3</a:t>
            </a:fld>
            <a:endParaRPr lang="ja-JP" altLang="en-US" dirty="0">
              <a:solidFill>
                <a:prstClr val="black"/>
              </a:solidFill>
            </a:endParaRPr>
          </a:p>
        </p:txBody>
      </p:sp>
    </p:spTree>
    <p:extLst>
      <p:ext uri="{BB962C8B-B14F-4D97-AF65-F5344CB8AC3E}">
        <p14:creationId xmlns:p14="http://schemas.microsoft.com/office/powerpoint/2010/main" val="2214726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以上で私の発表を終わらせたく思います。</a:t>
            </a:r>
          </a:p>
          <a:p>
            <a:endParaRPr kumimoji="1" lang="ja-JP" altLang="en-US" noProof="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5FB91549-43BF-425A-AF25-75262019208C}" type="slidenum">
              <a:rPr lang="en-US" altLang="ja-JP" smtClean="0">
                <a:latin typeface="Meiryo UI" panose="020B0604030504040204" pitchFamily="50" charset="-128"/>
                <a:ea typeface="Meiryo UI" panose="020B0604030504040204" pitchFamily="50" charset="-128"/>
              </a:rPr>
              <a:t>30</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3402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インターンシップ中の活動としてはスライドの表の通りとなります。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9</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月の第</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週から入社して、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9</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月には社会人基礎研修をメインに行いました。社会人としての一般常識、ホウレンソウ、メールの書き方等を学びました。また、松下さんから</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GAKUEN</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の製品説明を受けまして、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GAKUEN</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の各機能を操作しながら、システムの全体像がわかりました。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10</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月から技術研修がはじまりまして、サンプルアプリ研修と障害対応研修を行</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いました</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また、毎日日本語を勉強しましたので、</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月の最初の日曜日は日本語能力試験４級を受験しました。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佛教大学も見学しました。</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月の下旬から実業務として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GET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のブラウザ検証と</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RX</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中国版翻訳の確認作業を行いました。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また、毎日日本語で進捗メールの作成、毎週週報を作成して松下さんに報告しました。</a:t>
            </a:r>
          </a:p>
          <a:p>
            <a:endParaRPr kumimoji="1" lang="ja-JP" altLang="en-US" noProof="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5FB91549-43BF-425A-AF25-75262019208C}" type="slidenum">
              <a:rPr lang="en-US" altLang="ja-JP" smtClean="0">
                <a:latin typeface="Meiryo UI" panose="020B0604030504040204" pitchFamily="50" charset="-128"/>
                <a:ea typeface="Meiryo UI" panose="020B0604030504040204" pitchFamily="50" charset="-128"/>
              </a:rPr>
              <a:t>4</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9525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この</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5</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ヶ月間を通して、私の成長を大きく分けて言いますと、３つあります。</a:t>
            </a: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１つ目は日本語能力の向上です、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２つ目は実装知識の向上です、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3</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つ目は社会人への意識の改善です。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それでは、順番にお話しいたします。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5</a:t>
            </a:fld>
            <a:endParaRPr lang="ja-JP" altLang="en-US" dirty="0">
              <a:solidFill>
                <a:prstClr val="black"/>
              </a:solidFill>
            </a:endParaRPr>
          </a:p>
        </p:txBody>
      </p:sp>
    </p:spTree>
    <p:extLst>
      <p:ext uri="{BB962C8B-B14F-4D97-AF65-F5344CB8AC3E}">
        <p14:creationId xmlns:p14="http://schemas.microsoft.com/office/powerpoint/2010/main" val="3481171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第一は日本語能力の向上です。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6</a:t>
            </a:fld>
            <a:endParaRPr lang="ja-JP" altLang="en-US" dirty="0">
              <a:solidFill>
                <a:prstClr val="black"/>
              </a:solidFill>
            </a:endParaRPr>
          </a:p>
        </p:txBody>
      </p:sp>
    </p:spTree>
    <p:extLst>
      <p:ext uri="{BB962C8B-B14F-4D97-AF65-F5344CB8AC3E}">
        <p14:creationId xmlns:p14="http://schemas.microsoft.com/office/powerpoint/2010/main" val="1142922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日本に来る前に学校で１ヶ月ぐらい日本語を勉強しましたが、</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最初は日本語が全然聞き取れないし、</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日本人と簡単な日常会話もできないし、とてもさびしかったです。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仕事においては週間報告書と毎日の進捗報告は全部日本語で書かないといけないから、指摘がたくさんありました。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また、説明書やマニュアルが全部日本語で、</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google</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で翻</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訳するには時間がかかりました。</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7</a:t>
            </a:fld>
            <a:endParaRPr lang="ja-JP" altLang="en-US" noProof="0" dirty="0"/>
          </a:p>
        </p:txBody>
      </p:sp>
    </p:spTree>
    <p:extLst>
      <p:ext uri="{BB962C8B-B14F-4D97-AF65-F5344CB8AC3E}">
        <p14:creationId xmlns:p14="http://schemas.microsoft.com/office/powerpoint/2010/main" val="1102931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日本語を学習する時間が短いから日本語ができないことは当然ですが、</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せっかく日本の会社で研修を受けるチャンスがあって、一刻</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いっ</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こく</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も早く日本語をマスターしたいという気持ちがあります。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8</a:t>
            </a:fld>
            <a:endParaRPr lang="ja-JP" altLang="en-US" noProof="0" dirty="0"/>
          </a:p>
        </p:txBody>
      </p:sp>
    </p:spTree>
    <p:extLst>
      <p:ext uri="{BB962C8B-B14F-4D97-AF65-F5344CB8AC3E}">
        <p14:creationId xmlns:p14="http://schemas.microsoft.com/office/powerpoint/2010/main" val="696976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日本語を向上するために、私は対策を立てました。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まずは、日本語能力試験４級を合格することを目指し、単語や文法などを学習した上で、毎朝は聶さんが用意した日本語小テストを受けました。点数はだんだんあがりました。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これと同時に、枚方市の日本語教室を毎週</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回参加しました。日本語の問題は先生に質問して、学習環境がとても良くて、友達もできました。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会社では日本人を探して会話を練習しました。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9</a:t>
            </a:fld>
            <a:endParaRPr lang="ja-JP" altLang="en-US" noProof="0" dirty="0"/>
          </a:p>
        </p:txBody>
      </p:sp>
    </p:spTree>
    <p:extLst>
      <p:ext uri="{BB962C8B-B14F-4D97-AF65-F5344CB8AC3E}">
        <p14:creationId xmlns:p14="http://schemas.microsoft.com/office/powerpoint/2010/main" val="1802743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grpSp>
        <p:nvGrpSpPr>
          <p:cNvPr id="4" name="グループ 3"/>
          <p:cNvGrpSpPr/>
          <p:nvPr/>
        </p:nvGrpSpPr>
        <p:grpSpPr>
          <a:xfrm>
            <a:off x="31542" y="-1"/>
            <a:ext cx="12190413" cy="6858001"/>
            <a:chOff x="-1588" y="0"/>
            <a:chExt cx="12190413" cy="6858001"/>
          </a:xfrm>
        </p:grpSpPr>
        <p:sp>
          <p:nvSpPr>
            <p:cNvPr id="11" name="長方形 10"/>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pic>
          <p:nvPicPr>
            <p:cNvPr id="5" name="画像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73625" y="0"/>
              <a:ext cx="7315200" cy="6858001"/>
            </a:xfrm>
            <a:prstGeom prst="rect">
              <a:avLst/>
            </a:prstGeom>
          </p:spPr>
        </p:pic>
      </p:grpSp>
      <p:sp>
        <p:nvSpPr>
          <p:cNvPr id="2" name="タイトル 1"/>
          <p:cNvSpPr>
            <a:spLocks noGrp="1"/>
          </p:cNvSpPr>
          <p:nvPr>
            <p:ph type="ctrTitle"/>
          </p:nvPr>
        </p:nvSpPr>
        <p:spPr>
          <a:xfrm>
            <a:off x="608013" y="609600"/>
            <a:ext cx="3962400" cy="4724399"/>
          </a:xfrm>
        </p:spPr>
        <p:txBody>
          <a:bodyPr rtlCol="0">
            <a:normAutofit/>
          </a:bodyPr>
          <a:lstStyle>
            <a:lvl1pPr>
              <a:defRPr sz="4800">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サブタイトル 2"/>
          <p:cNvSpPr>
            <a:spLocks noGrp="1"/>
          </p:cNvSpPr>
          <p:nvPr>
            <p:ph type="subTitle" idx="1"/>
          </p:nvPr>
        </p:nvSpPr>
        <p:spPr>
          <a:xfrm>
            <a:off x="608013" y="5410200"/>
            <a:ext cx="3962400" cy="762000"/>
          </a:xfrm>
        </p:spPr>
        <p:txBody>
          <a:bodyPr rtlCol="0">
            <a:normAutofit/>
          </a:bodyPr>
          <a:lstStyle>
            <a:lvl1pPr marL="0" indent="0" algn="l">
              <a:spcBef>
                <a:spcPts val="0"/>
              </a:spcBef>
              <a:buNone/>
              <a:defRPr sz="2400">
                <a:solidFill>
                  <a:schemeClr val="tx1"/>
                </a:solidFill>
                <a:latin typeface="Meiryo UI" panose="020B0604030504040204" pitchFamily="50" charset="-128"/>
                <a:ea typeface="Meiryo UI" panose="020B0604030504040204" pitchFamily="50"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ja-JP" altLang="en-US" noProof="0" smtClean="0"/>
              <a:t>マスター サブタイトルの書式設定</a:t>
            </a:r>
            <a:endParaRPr lang="ja-JP" altLang="en-US" noProof="0" dirty="0"/>
          </a:p>
        </p:txBody>
      </p:sp>
      <p:sp>
        <p:nvSpPr>
          <p:cNvPr id="8" name="日付プレースホルダー 7"/>
          <p:cNvSpPr>
            <a:spLocks noGrp="1"/>
          </p:cNvSpPr>
          <p:nvPr>
            <p:ph type="dt" sz="half" idx="10"/>
          </p:nvPr>
        </p:nvSpPr>
        <p:spPr/>
        <p:txBody>
          <a:bodyPr rtlCol="0"/>
          <a:lstStyle>
            <a:lvl1pPr>
              <a:defRPr>
                <a:solidFill>
                  <a:schemeClr val="tx1"/>
                </a:solidFill>
                <a:latin typeface="Meiryo UI" panose="020B0604030504040204" pitchFamily="50" charset="-128"/>
                <a:ea typeface="Meiryo UI" panose="020B0604030504040204" pitchFamily="50" charset="-128"/>
              </a:defRPr>
            </a:lvl1pPr>
          </a:lstStyle>
          <a:p>
            <a:fld id="{E744613C-F010-4B6D-BB58-274C4CC55F39}" type="datetime4">
              <a:rPr lang="ja-JP" altLang="en-US" smtClean="0"/>
              <a:pPr/>
              <a:t>2018年1月21日</a:t>
            </a:fld>
            <a:endParaRPr lang="en-US" dirty="0"/>
          </a:p>
        </p:txBody>
      </p:sp>
      <p:sp>
        <p:nvSpPr>
          <p:cNvPr id="9" name="フッター プレースホルダー 8"/>
          <p:cNvSpPr>
            <a:spLocks noGrp="1"/>
          </p:cNvSpPr>
          <p:nvPr>
            <p:ph type="ftr" sz="quarter" idx="11"/>
          </p:nvPr>
        </p:nvSpPr>
        <p:spPr bwMode="ltGray"/>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10" name="スライド番号プレースホルダー 9"/>
          <p:cNvSpPr>
            <a:spLocks noGrp="1"/>
          </p:cNvSpPr>
          <p:nvPr>
            <p:ph type="sldNum" sz="quarter" idx="12"/>
          </p:nvPr>
        </p:nvSpPr>
        <p:spPr bwMode="ltGray"/>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178942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smtClean="0"/>
              <a:t>マスター タイトルの書式設定</a:t>
            </a:r>
            <a:endParaRPr lang="ja-JP" altLang="en-US" noProof="0" dirty="0"/>
          </a:p>
        </p:txBody>
      </p:sp>
      <p:sp>
        <p:nvSpPr>
          <p:cNvPr id="3" name="縦書きテキスト プレースホルダー 2"/>
          <p:cNvSpPr>
            <a:spLocks noGrp="1"/>
          </p:cNvSpPr>
          <p:nvPr>
            <p:ph type="body" orient="vert" idx="1" hasCustomPrompt="1"/>
          </p:nvPr>
        </p:nvSpPr>
        <p:spPr/>
        <p:txBody>
          <a:bodyPr vert="eaVert" rtlCol="0"/>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rtl="0"/>
            <a:r>
              <a:rPr lang="ja-JP" altLang="en-US" noProof="0" dirty="0"/>
              <a:t>クリックしてマスター テキストのスタイルを編集</a:t>
            </a:r>
          </a:p>
          <a:p>
            <a:pPr lvl="1"/>
            <a:r>
              <a:rPr kumimoji="1" lang="ja-JP" altLang="en-US" noProof="0" dirty="0" smtClean="0"/>
              <a:t>第 </a:t>
            </a:r>
            <a:r>
              <a:rPr kumimoji="1" lang="en-US" altLang="ja-JP" noProof="0" dirty="0" smtClean="0"/>
              <a:t>2 </a:t>
            </a:r>
            <a:r>
              <a:rPr kumimoji="1" lang="ja-JP" altLang="en-US" noProof="0" dirty="0" smtClean="0"/>
              <a:t>レベル</a:t>
            </a:r>
          </a:p>
          <a:p>
            <a:pPr lvl="2"/>
            <a:r>
              <a:rPr kumimoji="1" lang="ja-JP" altLang="en-US" noProof="0" dirty="0" smtClean="0"/>
              <a:t>第 </a:t>
            </a:r>
            <a:r>
              <a:rPr kumimoji="1" lang="en-US" altLang="ja-JP" noProof="0" dirty="0" smtClean="0"/>
              <a:t>3 </a:t>
            </a:r>
            <a:r>
              <a:rPr kumimoji="1" lang="ja-JP" altLang="en-US" noProof="0" dirty="0" smtClean="0"/>
              <a:t>レベル</a:t>
            </a:r>
          </a:p>
          <a:p>
            <a:pPr lvl="3"/>
            <a:r>
              <a:rPr kumimoji="1" lang="ja-JP" altLang="en-US" noProof="0" dirty="0" smtClean="0"/>
              <a:t>第 </a:t>
            </a:r>
            <a:r>
              <a:rPr kumimoji="1" lang="en-US" altLang="ja-JP" noProof="0" dirty="0" smtClean="0"/>
              <a:t>4 </a:t>
            </a:r>
            <a:r>
              <a:rPr kumimoji="1" lang="ja-JP" altLang="en-US" noProof="0" dirty="0" smtClean="0"/>
              <a:t>レベル</a:t>
            </a:r>
          </a:p>
          <a:p>
            <a:pPr lvl="4"/>
            <a:r>
              <a:rPr kumimoji="1" lang="ja-JP" altLang="en-US" noProof="0" dirty="0" smtClean="0"/>
              <a:t>第 </a:t>
            </a:r>
            <a:r>
              <a:rPr kumimoji="1" lang="en-US" altLang="ja-JP" noProof="0" dirty="0" smtClean="0"/>
              <a:t>5 </a:t>
            </a:r>
            <a:r>
              <a:rPr kumimoji="1" lang="ja-JP" altLang="en-US" noProof="0" dirty="0" smtClean="0"/>
              <a:t>レベル</a:t>
            </a:r>
            <a:endParaRPr kumimoji="1" lang="ja-JP" altLang="en-US" noProof="0" dirty="0"/>
          </a:p>
        </p:txBody>
      </p:sp>
      <p:sp>
        <p:nvSpPr>
          <p:cNvPr id="4" name="日付プレースホルダー 3"/>
          <p:cNvSpPr>
            <a:spLocks noGrp="1"/>
          </p:cNvSpPr>
          <p:nvPr>
            <p:ph type="dt" sz="half" idx="10"/>
          </p:nvPr>
        </p:nvSpPr>
        <p:spPr/>
        <p:txBody>
          <a:bodyPr rtlCol="0"/>
          <a:lstStyle/>
          <a:p>
            <a:pPr rtl="0"/>
            <a:fld id="{C29C562B-C5D4-4BB9-8695-22C4C6D62169}" type="datetime4">
              <a:rPr lang="ja-JP" altLang="en-US" smtClean="0"/>
              <a:t>2018年1月21日</a:t>
            </a:fld>
            <a:endParaRPr lang="en-US" dirty="0"/>
          </a:p>
        </p:txBody>
      </p:sp>
      <p:sp>
        <p:nvSpPr>
          <p:cNvPr id="5" name="フッター プレースホルダー 4"/>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289343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0285412" y="685800"/>
            <a:ext cx="1295401" cy="5486400"/>
          </a:xfrm>
        </p:spPr>
        <p:txBody>
          <a:bodyPr vert="eaVert" rtlCol="0"/>
          <a:lstStyle/>
          <a:p>
            <a:pPr rtl="0"/>
            <a:r>
              <a:rPr lang="ja-JP" altLang="en-US" noProof="0" smtClean="0"/>
              <a:t>マスター タイトルの書式設定</a:t>
            </a:r>
            <a:endParaRPr lang="ja-JP" altLang="en-US" noProof="0" dirty="0"/>
          </a:p>
        </p:txBody>
      </p:sp>
      <p:sp>
        <p:nvSpPr>
          <p:cNvPr id="3" name="縦書きテキスト プレースホルダー 2"/>
          <p:cNvSpPr>
            <a:spLocks noGrp="1"/>
          </p:cNvSpPr>
          <p:nvPr>
            <p:ph type="body" orient="vert" idx="1" hasCustomPrompt="1"/>
          </p:nvPr>
        </p:nvSpPr>
        <p:spPr>
          <a:xfrm>
            <a:off x="608012" y="685800"/>
            <a:ext cx="9474253" cy="5486400"/>
          </a:xfrm>
        </p:spPr>
        <p:txBody>
          <a:bodyPr vert="eaVert" rtlCol="0"/>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rtl="0"/>
            <a:r>
              <a:rPr lang="ja-JP" altLang="en-US" noProof="0" dirty="0"/>
              <a:t>クリックしてマスター テキストのスタイルを編集</a:t>
            </a:r>
          </a:p>
          <a:p>
            <a:pPr lvl="1"/>
            <a:r>
              <a:rPr kumimoji="1" lang="ja-JP" altLang="en-US" noProof="0" dirty="0" smtClean="0"/>
              <a:t>第 </a:t>
            </a:r>
            <a:r>
              <a:rPr kumimoji="1" lang="en-US" altLang="ja-JP" noProof="0" dirty="0" smtClean="0"/>
              <a:t>2 </a:t>
            </a:r>
            <a:r>
              <a:rPr kumimoji="1" lang="ja-JP" altLang="en-US" noProof="0" dirty="0" smtClean="0"/>
              <a:t>レベル</a:t>
            </a:r>
          </a:p>
          <a:p>
            <a:pPr lvl="2"/>
            <a:r>
              <a:rPr kumimoji="1" lang="ja-JP" altLang="en-US" noProof="0" dirty="0" smtClean="0"/>
              <a:t>第 </a:t>
            </a:r>
            <a:r>
              <a:rPr kumimoji="1" lang="en-US" altLang="ja-JP" noProof="0" dirty="0" smtClean="0"/>
              <a:t>3 </a:t>
            </a:r>
            <a:r>
              <a:rPr kumimoji="1" lang="ja-JP" altLang="en-US" noProof="0" dirty="0" smtClean="0"/>
              <a:t>レベル</a:t>
            </a:r>
          </a:p>
          <a:p>
            <a:pPr lvl="3"/>
            <a:r>
              <a:rPr kumimoji="1" lang="ja-JP" altLang="en-US" noProof="0" dirty="0" smtClean="0"/>
              <a:t>第 </a:t>
            </a:r>
            <a:r>
              <a:rPr kumimoji="1" lang="en-US" altLang="ja-JP" noProof="0" dirty="0" smtClean="0"/>
              <a:t>4 </a:t>
            </a:r>
            <a:r>
              <a:rPr kumimoji="1" lang="ja-JP" altLang="en-US" noProof="0" dirty="0" smtClean="0"/>
              <a:t>レベル</a:t>
            </a:r>
          </a:p>
          <a:p>
            <a:pPr lvl="4"/>
            <a:r>
              <a:rPr kumimoji="1" lang="ja-JP" altLang="en-US" noProof="0" dirty="0" smtClean="0"/>
              <a:t>第 </a:t>
            </a:r>
            <a:r>
              <a:rPr kumimoji="1" lang="en-US" altLang="ja-JP" noProof="0" dirty="0" smtClean="0"/>
              <a:t>5 </a:t>
            </a:r>
            <a:r>
              <a:rPr kumimoji="1" lang="ja-JP" altLang="en-US" noProof="0" dirty="0" smtClean="0"/>
              <a:t>レベル</a:t>
            </a:r>
            <a:endParaRPr kumimoji="1" lang="ja-JP" altLang="en-US" noProof="0" dirty="0"/>
          </a:p>
        </p:txBody>
      </p:sp>
      <p:sp>
        <p:nvSpPr>
          <p:cNvPr id="4" name="日付プレースホルダー 3"/>
          <p:cNvSpPr>
            <a:spLocks noGrp="1"/>
          </p:cNvSpPr>
          <p:nvPr>
            <p:ph type="dt" sz="half" idx="10"/>
          </p:nvPr>
        </p:nvSpPr>
        <p:spPr/>
        <p:txBody>
          <a:bodyPr rtlCol="0"/>
          <a:lstStyle/>
          <a:p>
            <a:pPr rtl="0"/>
            <a:fld id="{3E45CA8A-9A54-4D6D-A83E-98EC8CD05C21}" type="datetime4">
              <a:rPr lang="ja-JP" altLang="en-US" smtClean="0"/>
              <a:t>2018年1月21日</a:t>
            </a:fld>
            <a:endParaRPr lang="en-US" dirty="0"/>
          </a:p>
        </p:txBody>
      </p:sp>
      <p:sp>
        <p:nvSpPr>
          <p:cNvPr id="5" name="フッター プレースホルダー 4"/>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187056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7" name="コンテンツ プレースホルダー 2"/>
          <p:cNvSpPr>
            <a:spLocks noGrp="1"/>
          </p:cNvSpPr>
          <p:nvPr>
            <p:ph idx="13" hasCustomPrompt="1"/>
          </p:nvPr>
        </p:nvSpPr>
        <p:spPr>
          <a:xfrm>
            <a:off x="1293812" y="685801"/>
            <a:ext cx="10287000" cy="4190999"/>
          </a:xfrm>
        </p:spPr>
        <p:txBody>
          <a:bodyPr rtlCol="0"/>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vl6pPr>
              <a:defRPr/>
            </a:lvl6pPr>
            <a:lvl7pPr>
              <a:defRPr/>
            </a:lvl7pPr>
            <a:lvl8pPr>
              <a:defRPr/>
            </a:lvl8pPr>
            <a:lvl9pPr>
              <a:defRPr/>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4" name="日付プレースホルダー 3"/>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5264D8F-C528-4AAA-8B89-68876D47388E}" type="datetime4">
              <a:rPr lang="ja-JP" altLang="en-US" smtClean="0"/>
              <a:pPr/>
              <a:t>2018年1月21日</a:t>
            </a:fld>
            <a:endParaRPr lang="en-US" dirty="0"/>
          </a:p>
        </p:txBody>
      </p:sp>
      <p:sp>
        <p:nvSpPr>
          <p:cNvPr id="5" name="フッター プレースホルダー 4"/>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424241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608013" y="2514600"/>
            <a:ext cx="8229599" cy="2819400"/>
          </a:xfrm>
        </p:spPr>
        <p:txBody>
          <a:bodyPr rtlCol="0" anchor="b">
            <a:normAutofit/>
          </a:bodyPr>
          <a:lstStyle>
            <a:lvl1pPr algn="l">
              <a:defRPr sz="4800" b="0" cap="none" baseline="0">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テキスト プレースホルダー 2"/>
          <p:cNvSpPr>
            <a:spLocks noGrp="1"/>
          </p:cNvSpPr>
          <p:nvPr>
            <p:ph type="body" idx="1"/>
          </p:nvPr>
        </p:nvSpPr>
        <p:spPr>
          <a:xfrm>
            <a:off x="606425" y="5410200"/>
            <a:ext cx="8231187" cy="762000"/>
          </a:xfrm>
        </p:spPr>
        <p:txBody>
          <a:bodyPr rtlCol="0" anchor="t">
            <a:normAutofit/>
          </a:bodyPr>
          <a:lstStyle>
            <a:lvl1pPr marL="0" indent="0">
              <a:spcBef>
                <a:spcPts val="0"/>
              </a:spcBef>
              <a:buNone/>
              <a:defRPr sz="2400">
                <a:solidFill>
                  <a:schemeClr val="tx1"/>
                </a:solidFill>
                <a:latin typeface="Meiryo UI" panose="020B0604030504040204" pitchFamily="50" charset="-128"/>
                <a:ea typeface="Meiryo UI" panose="020B0604030504040204" pitchFamily="50" charset="-128"/>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smtClean="0"/>
              <a:t>マスター テキストの書式設定</a:t>
            </a:r>
          </a:p>
        </p:txBody>
      </p:sp>
      <p:sp>
        <p:nvSpPr>
          <p:cNvPr id="7" name="日付プレースホルダー 6"/>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85167561-67F9-4611-B357-469F1CFFBB48}" type="datetime4">
              <a:rPr lang="ja-JP" altLang="en-US" smtClean="0"/>
              <a:pPr/>
              <a:t>2018年1月21日</a:t>
            </a:fld>
            <a:endParaRPr lang="en-US" dirty="0"/>
          </a:p>
        </p:txBody>
      </p:sp>
      <p:sp>
        <p:nvSpPr>
          <p:cNvPr id="8" name="フッター プレースホルダー 7"/>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9" name="スライド番号プレースホルダー 8"/>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250470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コンテンツ プレースホルダー 2"/>
          <p:cNvSpPr>
            <a:spLocks noGrp="1"/>
          </p:cNvSpPr>
          <p:nvPr>
            <p:ph sz="half" idx="1" hasCustomPrompt="1"/>
          </p:nvPr>
        </p:nvSpPr>
        <p:spPr>
          <a:xfrm>
            <a:off x="1293813" y="685800"/>
            <a:ext cx="5029200" cy="4191000"/>
          </a:xfrm>
        </p:spPr>
        <p:txBody>
          <a:bodyPr rtlCol="0"/>
          <a:lstStyle>
            <a:lvl1pPr>
              <a:defRPr sz="2800">
                <a:latin typeface="Meiryo UI" panose="020B0604030504040204" pitchFamily="50" charset="-128"/>
                <a:ea typeface="Meiryo UI" panose="020B0604030504040204" pitchFamily="50" charset="-128"/>
              </a:defRPr>
            </a:lvl1pPr>
            <a:lvl2pPr>
              <a:defRPr sz="24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vl6pPr>
              <a:defRPr sz="1800"/>
            </a:lvl6pPr>
            <a:lvl7pPr>
              <a:defRPr sz="1800"/>
            </a:lvl7pPr>
            <a:lvl8pPr>
              <a:defRPr sz="1800"/>
            </a:lvl8pPr>
            <a:lvl9pPr>
              <a:defRPr sz="18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4" name="コンテンツ プレースホルダー 3"/>
          <p:cNvSpPr>
            <a:spLocks noGrp="1"/>
          </p:cNvSpPr>
          <p:nvPr>
            <p:ph sz="half" idx="2" hasCustomPrompt="1"/>
          </p:nvPr>
        </p:nvSpPr>
        <p:spPr>
          <a:xfrm>
            <a:off x="6551614" y="685800"/>
            <a:ext cx="5029199" cy="4191000"/>
          </a:xfrm>
        </p:spPr>
        <p:txBody>
          <a:bodyPr rtlCol="0"/>
          <a:lstStyle>
            <a:lvl1pPr>
              <a:defRPr sz="2800">
                <a:latin typeface="Meiryo UI" panose="020B0604030504040204" pitchFamily="50" charset="-128"/>
                <a:ea typeface="Meiryo UI" panose="020B0604030504040204" pitchFamily="50" charset="-128"/>
              </a:defRPr>
            </a:lvl1pPr>
            <a:lvl2pPr>
              <a:defRPr sz="24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vl6pPr>
              <a:defRPr sz="1800"/>
            </a:lvl6pPr>
            <a:lvl7pPr>
              <a:defRPr sz="1800"/>
            </a:lvl7pPr>
            <a:lvl8pPr>
              <a:defRPr sz="1800"/>
            </a:lvl8pPr>
            <a:lvl9pPr>
              <a:defRPr sz="18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日付プレースホルダー 4"/>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7CAB6E5-9BE0-4B14-88B5-D9D29A841831}" type="datetime4">
              <a:rPr lang="ja-JP" altLang="en-US" smtClean="0"/>
              <a:pPr/>
              <a:t>2018年1月21日</a:t>
            </a:fld>
            <a:endParaRPr lang="en-US" dirty="0"/>
          </a:p>
        </p:txBody>
      </p:sp>
      <p:sp>
        <p:nvSpPr>
          <p:cNvPr id="6" name="フッター プレースホルダー 5"/>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112207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441" y="5105400"/>
            <a:ext cx="10971372" cy="1066800"/>
          </a:xfrm>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テキスト プレースホルダー 2"/>
          <p:cNvSpPr>
            <a:spLocks noGrp="1"/>
          </p:cNvSpPr>
          <p:nvPr>
            <p:ph type="body" idx="1"/>
          </p:nvPr>
        </p:nvSpPr>
        <p:spPr>
          <a:xfrm>
            <a:off x="1293664" y="685800"/>
            <a:ext cx="5029200" cy="990600"/>
          </a:xfrm>
        </p:spPr>
        <p:txBody>
          <a:bodyPr rtlCol="0" anchor="ctr">
            <a:normAutofit/>
          </a:bodyPr>
          <a:lstStyle>
            <a:lvl1pPr marL="0" indent="0">
              <a:spcBef>
                <a:spcPts val="0"/>
              </a:spcBef>
              <a:buNone/>
              <a:defRPr sz="3200" b="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4" name="コンテンツ プレースホルダー 3"/>
          <p:cNvSpPr>
            <a:spLocks noGrp="1"/>
          </p:cNvSpPr>
          <p:nvPr>
            <p:ph sz="half" idx="2" hasCustomPrompt="1"/>
          </p:nvPr>
        </p:nvSpPr>
        <p:spPr>
          <a:xfrm>
            <a:off x="1293664" y="1752600"/>
            <a:ext cx="5029200" cy="3200400"/>
          </a:xfrm>
        </p:spPr>
        <p:txBody>
          <a:bodyPr rtlCol="0"/>
          <a:lstStyle>
            <a:lvl1pPr>
              <a:defRPr sz="24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vl6pPr>
              <a:defRPr sz="1600"/>
            </a:lvl6pPr>
            <a:lvl7pPr>
              <a:defRPr sz="1600"/>
            </a:lvl7pPr>
            <a:lvl8pPr>
              <a:defRPr sz="1600"/>
            </a:lvl8pPr>
            <a:lvl9pPr>
              <a:defRPr sz="16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テキスト プレースホルダー 4"/>
          <p:cNvSpPr>
            <a:spLocks noGrp="1"/>
          </p:cNvSpPr>
          <p:nvPr>
            <p:ph type="body" sz="quarter" idx="3"/>
          </p:nvPr>
        </p:nvSpPr>
        <p:spPr>
          <a:xfrm>
            <a:off x="6551613" y="685800"/>
            <a:ext cx="5029200" cy="990600"/>
          </a:xfrm>
        </p:spPr>
        <p:txBody>
          <a:bodyPr rtlCol="0" anchor="ctr">
            <a:normAutofit/>
          </a:bodyPr>
          <a:lstStyle>
            <a:lvl1pPr marL="0" indent="0">
              <a:spcBef>
                <a:spcPts val="0"/>
              </a:spcBef>
              <a:buNone/>
              <a:defRPr sz="3200" b="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6" name="コンテンツ プレースホルダー 5"/>
          <p:cNvSpPr>
            <a:spLocks noGrp="1"/>
          </p:cNvSpPr>
          <p:nvPr>
            <p:ph sz="quarter" idx="4" hasCustomPrompt="1"/>
          </p:nvPr>
        </p:nvSpPr>
        <p:spPr>
          <a:xfrm>
            <a:off x="6550025" y="1752600"/>
            <a:ext cx="5029200" cy="3200400"/>
          </a:xfrm>
        </p:spPr>
        <p:txBody>
          <a:bodyPr rtlCol="0"/>
          <a:lstStyle>
            <a:lvl1pPr>
              <a:defRPr sz="24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vl6pPr>
              <a:defRPr sz="1600"/>
            </a:lvl6pPr>
            <a:lvl7pPr>
              <a:defRPr sz="1600"/>
            </a:lvl7pPr>
            <a:lvl8pPr>
              <a:defRPr sz="1600"/>
            </a:lvl8pPr>
            <a:lvl9pPr>
              <a:defRPr sz="16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7" name="日付プレースホルダー 6"/>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B6DAD94-DDB4-49DB-83A2-91E6A707FC71}" type="datetime4">
              <a:rPr lang="ja-JP" altLang="en-US" smtClean="0"/>
              <a:pPr/>
              <a:t>2018年1月21日</a:t>
            </a:fld>
            <a:endParaRPr lang="en-US" dirty="0"/>
          </a:p>
        </p:txBody>
      </p:sp>
      <p:sp>
        <p:nvSpPr>
          <p:cNvPr id="8" name="フッター プレースホルダー 7"/>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9" name="スライド番号プレースホルダー 8"/>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356480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日付プレースホルダー 2"/>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47E4943-06BF-4028-A3A8-2DFFC7ACE87C}" type="datetime4">
              <a:rPr lang="ja-JP" altLang="en-US" smtClean="0"/>
              <a:pPr/>
              <a:t>2018年1月21日</a:t>
            </a:fld>
            <a:endParaRPr lang="en-US" dirty="0"/>
          </a:p>
        </p:txBody>
      </p:sp>
      <p:sp>
        <p:nvSpPr>
          <p:cNvPr id="4" name="フッター プレースホルダー 3"/>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smtClean="0"/>
              <a:t>フッターを追加</a:t>
            </a:r>
            <a:endParaRPr lang="ja-JP" altLang="en-US" dirty="0"/>
          </a:p>
        </p:txBody>
      </p:sp>
      <p:sp>
        <p:nvSpPr>
          <p:cNvPr id="5" name="スライド番号プレースホルダー 4"/>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smtClean="0"/>
              <a:pPr/>
              <a:t>‹#›</a:t>
            </a:fld>
            <a:endParaRPr lang="ja-JP" altLang="en-US" dirty="0"/>
          </a:p>
        </p:txBody>
      </p:sp>
    </p:spTree>
    <p:extLst>
      <p:ext uri="{BB962C8B-B14F-4D97-AF65-F5344CB8AC3E}">
        <p14:creationId xmlns:p14="http://schemas.microsoft.com/office/powerpoint/2010/main" val="308236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p>
            <a:pPr rtl="0"/>
            <a:fld id="{0111565F-E623-4806-935B-DA6896F0F9CA}" type="datetime4">
              <a:rPr lang="ja-JP" altLang="en-US" smtClean="0"/>
              <a:t>2018年1月21日</a:t>
            </a:fld>
            <a:endParaRPr lang="en-US" dirty="0"/>
          </a:p>
        </p:txBody>
      </p:sp>
      <p:sp>
        <p:nvSpPr>
          <p:cNvPr id="3" name="フッター プレースホルダー 2"/>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4" name="スライド番号プレースホルダー 3"/>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24484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キャプション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8014" y="685800"/>
            <a:ext cx="3962400" cy="4648200"/>
          </a:xfrm>
        </p:spPr>
        <p:txBody>
          <a:bodyPr rtlCol="0" anchor="b">
            <a:noAutofit/>
          </a:bodyPr>
          <a:lstStyle>
            <a:lvl1pPr algn="l">
              <a:defRPr sz="3600" b="0"/>
            </a:lvl1pPr>
          </a:lstStyle>
          <a:p>
            <a:pPr rtl="0"/>
            <a:r>
              <a:rPr lang="ja-JP" altLang="en-US" noProof="0" smtClean="0"/>
              <a:t>マスター タイトルの書式設定</a:t>
            </a:r>
            <a:endParaRPr lang="ja-JP" altLang="en-US" noProof="0" dirty="0"/>
          </a:p>
        </p:txBody>
      </p:sp>
      <p:sp>
        <p:nvSpPr>
          <p:cNvPr id="4" name="テキスト プレースホルダー 3"/>
          <p:cNvSpPr>
            <a:spLocks noGrp="1"/>
          </p:cNvSpPr>
          <p:nvPr>
            <p:ph type="body" sz="half" idx="2"/>
          </p:nvPr>
        </p:nvSpPr>
        <p:spPr>
          <a:xfrm>
            <a:off x="608013" y="5410200"/>
            <a:ext cx="3962400" cy="762000"/>
          </a:xfrm>
        </p:spPr>
        <p:txBody>
          <a:bodyPr rtlCol="0">
            <a:normAutofit/>
          </a:bodyPr>
          <a:lstStyle>
            <a:lvl1pPr marL="0" indent="0">
              <a:spcBef>
                <a:spcPts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smtClean="0"/>
              <a:t>マスター テキストの書式設定</a:t>
            </a:r>
          </a:p>
        </p:txBody>
      </p:sp>
      <p:sp>
        <p:nvSpPr>
          <p:cNvPr id="3" name="コンテンツ プレースホルダー 2"/>
          <p:cNvSpPr>
            <a:spLocks noGrp="1"/>
          </p:cNvSpPr>
          <p:nvPr>
            <p:ph idx="1" hasCustomPrompt="1"/>
          </p:nvPr>
        </p:nvSpPr>
        <p:spPr>
          <a:xfrm>
            <a:off x="4875212" y="685800"/>
            <a:ext cx="6704171" cy="5486400"/>
          </a:xfrm>
        </p:spPr>
        <p:txBody>
          <a:bodyPr rtlCol="0">
            <a:normAutofit/>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日付プレースホルダー 4"/>
          <p:cNvSpPr>
            <a:spLocks noGrp="1"/>
          </p:cNvSpPr>
          <p:nvPr>
            <p:ph type="dt" sz="half" idx="10"/>
          </p:nvPr>
        </p:nvSpPr>
        <p:spPr/>
        <p:txBody>
          <a:bodyPr rtlCol="0"/>
          <a:lstStyle/>
          <a:p>
            <a:pPr rtl="0"/>
            <a:fld id="{A05AA4E6-2D04-419E-A399-A678C35CCAD8}" type="datetime4">
              <a:rPr lang="ja-JP" altLang="en-US" smtClean="0"/>
              <a:t>2018年1月21日</a:t>
            </a:fld>
            <a:endParaRPr lang="en-US" dirty="0"/>
          </a:p>
        </p:txBody>
      </p:sp>
      <p:sp>
        <p:nvSpPr>
          <p:cNvPr id="6" name="フッター プレースホルダー 5"/>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35069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キャプション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08014" y="685800"/>
            <a:ext cx="3962400" cy="4648200"/>
          </a:xfrm>
        </p:spPr>
        <p:txBody>
          <a:bodyPr rtlCol="0" anchor="b">
            <a:normAutofit/>
          </a:bodyPr>
          <a:lstStyle>
            <a:lvl1pPr algn="l">
              <a:defRPr sz="3600" b="0"/>
            </a:lvl1pPr>
          </a:lstStyle>
          <a:p>
            <a:pPr rtl="0"/>
            <a:r>
              <a:rPr lang="ja-JP" altLang="en-US" noProof="0" smtClean="0"/>
              <a:t>マスター タイトルの書式設定</a:t>
            </a:r>
            <a:endParaRPr lang="ja-JP" altLang="en-US" noProof="0" dirty="0"/>
          </a:p>
        </p:txBody>
      </p:sp>
      <p:sp>
        <p:nvSpPr>
          <p:cNvPr id="4" name="テキスト プレースホルダー 3"/>
          <p:cNvSpPr>
            <a:spLocks noGrp="1"/>
          </p:cNvSpPr>
          <p:nvPr>
            <p:ph type="body" sz="half" idx="2"/>
          </p:nvPr>
        </p:nvSpPr>
        <p:spPr>
          <a:xfrm>
            <a:off x="608013" y="5410200"/>
            <a:ext cx="3962400" cy="762000"/>
          </a:xfrm>
        </p:spPr>
        <p:txBody>
          <a:bodyPr rtlCol="0">
            <a:normAutofit/>
          </a:bodyPr>
          <a:lstStyle>
            <a:lvl1pPr marL="0" indent="0">
              <a:spcBef>
                <a:spcPts val="0"/>
              </a:spcBef>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smtClean="0"/>
              <a:t>マスター テキストの書式設定</a:t>
            </a:r>
          </a:p>
        </p:txBody>
      </p:sp>
      <p:sp>
        <p:nvSpPr>
          <p:cNvPr id="3" name="図プレースホルダー 2" descr="画像を追加する空のプレースホルダー。プレースホルダーをクリックし、追加する画像を選択します"/>
          <p:cNvSpPr>
            <a:spLocks noGrp="1"/>
          </p:cNvSpPr>
          <p:nvPr>
            <p:ph type="pic" idx="1"/>
          </p:nvPr>
        </p:nvSpPr>
        <p:spPr>
          <a:xfrm>
            <a:off x="4875213" y="685800"/>
            <a:ext cx="6705600" cy="5486400"/>
          </a:xfrm>
          <a:ln w="63500">
            <a:solidFill>
              <a:schemeClr val="bg1"/>
            </a:solidFill>
            <a:miter lim="800000"/>
          </a:ln>
        </p:spPr>
        <p:txBody>
          <a:bodyPr rtlCol="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smtClean="0"/>
              <a:t>図を追加</a:t>
            </a:r>
            <a:endParaRPr lang="ja-JP" altLang="en-US" noProof="0" dirty="0"/>
          </a:p>
        </p:txBody>
      </p:sp>
      <p:sp>
        <p:nvSpPr>
          <p:cNvPr id="5" name="日付プレースホルダー 4"/>
          <p:cNvSpPr>
            <a:spLocks noGrp="1"/>
          </p:cNvSpPr>
          <p:nvPr>
            <p:ph type="dt" sz="half" idx="10"/>
          </p:nvPr>
        </p:nvSpPr>
        <p:spPr/>
        <p:txBody>
          <a:bodyPr rtlCol="0"/>
          <a:lstStyle/>
          <a:p>
            <a:pPr rtl="0"/>
            <a:fld id="{C29EA056-DA08-43C6-92B3-6053098CEC2D}" type="datetime4">
              <a:rPr lang="ja-JP" altLang="en-US" smtClean="0"/>
              <a:t>2018年1月21日</a:t>
            </a:fld>
            <a:endParaRPr lang="en-US" dirty="0"/>
          </a:p>
        </p:txBody>
      </p:sp>
      <p:sp>
        <p:nvSpPr>
          <p:cNvPr id="6" name="フッター プレースホルダー 5"/>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162742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gradFill flip="none" rotWithShape="1">
          <a:gsLst>
            <a:gs pos="0">
              <a:schemeClr val="bg2">
                <a:lumMod val="20000"/>
                <a:lumOff val="80000"/>
              </a:schemeClr>
            </a:gs>
            <a:gs pos="57000">
              <a:schemeClr val="bg2">
                <a:lumMod val="40000"/>
                <a:lumOff val="60000"/>
              </a:schemeClr>
            </a:gs>
            <a:gs pos="84000">
              <a:schemeClr val="bg2"/>
            </a:gs>
          </a:gsLst>
          <a:lin ang="17400000" scaled="0"/>
          <a:tileRect/>
        </a:gradFill>
        <a:effectLst/>
      </p:bgPr>
    </p:bg>
    <p:spTree>
      <p:nvGrpSpPr>
        <p:cNvPr id="1" name=""/>
        <p:cNvGrpSpPr/>
        <p:nvPr/>
      </p:nvGrpSpPr>
      <p:grpSpPr>
        <a:xfrm>
          <a:off x="0" y="0"/>
          <a:ext cx="0" cy="0"/>
          <a:chOff x="0" y="0"/>
          <a:chExt cx="0" cy="0"/>
        </a:xfrm>
      </p:grpSpPr>
      <p:sp>
        <p:nvSpPr>
          <p:cNvPr id="7" name="長方形 6"/>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3" name="テキスト プレースホルダー 2"/>
          <p:cNvSpPr>
            <a:spLocks noGrp="1"/>
          </p:cNvSpPr>
          <p:nvPr>
            <p:ph type="body" idx="1"/>
          </p:nvPr>
        </p:nvSpPr>
        <p:spPr>
          <a:xfrm>
            <a:off x="1293813" y="685800"/>
            <a:ext cx="10287000" cy="4190999"/>
          </a:xfrm>
          <a:prstGeom prst="rect">
            <a:avLst/>
          </a:prstGeom>
        </p:spPr>
        <p:txBody>
          <a:bodyPr vert="horz" lIns="91440" tIns="45720" rIns="91440" bIns="45720" rtlCol="0">
            <a:normAutofit/>
          </a:body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2" name="タイトル プレースホルダー 1"/>
          <p:cNvSpPr>
            <a:spLocks noGrp="1"/>
          </p:cNvSpPr>
          <p:nvPr>
            <p:ph type="title"/>
          </p:nvPr>
        </p:nvSpPr>
        <p:spPr>
          <a:xfrm>
            <a:off x="609441" y="5105400"/>
            <a:ext cx="10971372" cy="1066800"/>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4" name="日付プレースホルダー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solidFill>
                <a:latin typeface="Meiryo UI" panose="020B0604030504040204" pitchFamily="50" charset="-128"/>
                <a:ea typeface="Meiryo UI" panose="020B0604030504040204" pitchFamily="50" charset="-128"/>
              </a:defRPr>
            </a:lvl1pPr>
          </a:lstStyle>
          <a:p>
            <a:fld id="{64F8A12B-1FE1-4ECB-A9ED-CFC5CF191BCB}" type="datetime4">
              <a:rPr lang="ja-JP" altLang="en-US" smtClean="0"/>
              <a:t>2018年1月21日</a:t>
            </a:fld>
            <a:endParaRPr lang="en-US" dirty="0"/>
          </a:p>
        </p:txBody>
      </p:sp>
      <p:sp>
        <p:nvSpPr>
          <p:cNvPr id="5" name="フッター プレースホルダー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solidFill>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solidFill>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184353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kumimoji="1" sz="3600" kern="1200">
          <a:solidFill>
            <a:schemeClr val="tx2"/>
          </a:solidFill>
          <a:latin typeface="ＭＳ 明朝" panose="02020609040205080304" pitchFamily="17" charset="-128"/>
          <a:ea typeface="ＭＳ 明朝" panose="02020609040205080304" pitchFamily="17" charset="-128"/>
          <a:cs typeface="+mj-cs"/>
        </a:defRPr>
      </a:lvl1pPr>
    </p:titleStyle>
    <p:bodyStyle>
      <a:lvl1pPr marL="228600" indent="-228600" algn="l" defTabSz="914400" rtl="0" eaLnBrk="1" latinLnBrk="0" hangingPunct="1">
        <a:lnSpc>
          <a:spcPct val="90000"/>
        </a:lnSpc>
        <a:spcBef>
          <a:spcPts val="1800"/>
        </a:spcBef>
        <a:buClr>
          <a:schemeClr val="tx1"/>
        </a:buClr>
        <a:buSzPct val="80000"/>
        <a:buFont typeface="Arial"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15950" indent="-285750" algn="l" defTabSz="914400" rtl="0" eaLnBrk="1" latinLnBrk="0" hangingPunct="1">
        <a:lnSpc>
          <a:spcPct val="90000"/>
        </a:lnSpc>
        <a:spcBef>
          <a:spcPts val="600"/>
        </a:spcBef>
        <a:buSzPct val="80000"/>
        <a:buFont typeface="Corbel"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80744" indent="-283464" algn="l" defTabSz="914400" rtl="0" eaLnBrk="1" latinLnBrk="0" hangingPunct="1">
        <a:lnSpc>
          <a:spcPct val="90000"/>
        </a:lnSpc>
        <a:spcBef>
          <a:spcPts val="600"/>
        </a:spcBef>
        <a:buFont typeface="Corbe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148840" indent="-283464" algn="l" defTabSz="914400" rtl="0" eaLnBrk="1" latinLnBrk="0" hangingPunct="1">
        <a:lnSpc>
          <a:spcPct val="90000"/>
        </a:lnSpc>
        <a:spcBef>
          <a:spcPts val="600"/>
        </a:spcBef>
        <a:buFont typeface="Corbel" pitchFamily="34" charset="0"/>
        <a:buChar char="–"/>
        <a:defRPr kumimoji="1"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kumimoji="1"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kumimoji="1"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kumimoji="1" sz="1800" kern="1200">
          <a:solidFill>
            <a:schemeClr val="tx1"/>
          </a:solidFill>
          <a:latin typeface="+mn-lt"/>
          <a:ea typeface="+mn-ea"/>
          <a:cs typeface="+mn-cs"/>
        </a:defRPr>
      </a:lvl9pPr>
    </p:bodyStyle>
    <p:otherStyle>
      <a:defPPr>
        <a:defRPr/>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g"/><Relationship Id="rId4" Type="http://schemas.openxmlformats.org/officeDocument/2006/relationships/image" Target="../media/image32.JP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33772" y="692696"/>
            <a:ext cx="7200477" cy="1390052"/>
          </a:xfrm>
        </p:spPr>
        <p:txBody>
          <a:bodyPr rtlCol="0">
            <a:normAutofit/>
          </a:bodyPr>
          <a:lstStyle/>
          <a:p>
            <a:r>
              <a:rPr lang="ja-JP" altLang="en-US" sz="4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メイリオ" panose="020B0604030504040204" pitchFamily="50" charset="-128"/>
                <a:ea typeface="メイリオ" panose="020B0604030504040204" pitchFamily="50" charset="-128"/>
                <a:cs typeface="メイリオ" panose="020B0604030504040204" pitchFamily="50" charset="-128"/>
              </a:rPr>
              <a:t>インターシップ成果</a:t>
            </a:r>
            <a:r>
              <a:rPr lang="ja-JP"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メイリオ" panose="020B0604030504040204" pitchFamily="50" charset="-128"/>
                <a:ea typeface="メイリオ" panose="020B0604030504040204" pitchFamily="50" charset="-128"/>
                <a:cs typeface="メイリオ" panose="020B0604030504040204" pitchFamily="50" charset="-128"/>
              </a:rPr>
              <a:t>発表会</a:t>
            </a:r>
            <a:endParaRPr lang="ja-JP"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サブタイトル 2"/>
          <p:cNvSpPr>
            <a:spLocks noGrp="1"/>
          </p:cNvSpPr>
          <p:nvPr>
            <p:ph type="subTitle" idx="1"/>
          </p:nvPr>
        </p:nvSpPr>
        <p:spPr>
          <a:xfrm>
            <a:off x="549796" y="5949280"/>
            <a:ext cx="3962400" cy="762000"/>
          </a:xfrm>
        </p:spPr>
        <p:txBody>
          <a:bodyPr rtlCol="0"/>
          <a:lstStyle/>
          <a:p>
            <a:r>
              <a:rPr lang="ja-JP" altLang="ja-JP"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湖州師範学院</a:t>
            </a:r>
            <a:r>
              <a:rPr lang="ja-JP" altLang="en-US"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史明航</a:t>
            </a:r>
            <a:endParaRPr lang="ja-JP" altLang="en-US" dirty="0">
              <a:latin typeface="Meiryo UI" panose="020B0604030504040204" pitchFamily="50" charset="-128"/>
              <a:ea typeface="Meiryo UI" panose="020B0604030504040204" pitchFamily="50" charset="-128"/>
            </a:endParaRPr>
          </a:p>
        </p:txBody>
      </p:sp>
      <p:sp>
        <p:nvSpPr>
          <p:cNvPr id="4" name="正方形/長方形 3"/>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smtClean="0">
                <a:solidFill>
                  <a:schemeClr val="tx1"/>
                </a:solidFill>
              </a:rPr>
              <a:t>１</a:t>
            </a:r>
            <a:endParaRPr kumimoji="1" lang="ja-JP" altLang="en-US" dirty="0">
              <a:solidFill>
                <a:schemeClr val="tx1"/>
              </a:solidFill>
            </a:endParaRPr>
          </a:p>
        </p:txBody>
      </p:sp>
      <p:sp>
        <p:nvSpPr>
          <p:cNvPr id="7" name="テキスト ボックス 6"/>
          <p:cNvSpPr txBox="1"/>
          <p:nvPr/>
        </p:nvSpPr>
        <p:spPr>
          <a:xfrm>
            <a:off x="333772" y="3395226"/>
            <a:ext cx="4394448" cy="1600438"/>
          </a:xfrm>
          <a:prstGeom prst="rect">
            <a:avLst/>
          </a:prstGeom>
          <a:noFill/>
          <a:ln>
            <a:noFill/>
          </a:ln>
        </p:spPr>
        <p:txBody>
          <a:bodyPr wrap="square" rtlCol="0" anchor="ctr" anchorCtr="1">
            <a:spAutoFit/>
          </a:bodyPr>
          <a:lstStyle/>
          <a:p>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日本システム技術株式会社（</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JAST</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大阪市北区中之島フェスティバルタワー</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28</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階   </a:t>
            </a:r>
            <a:endPar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GAKUEN </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事業部　</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2018</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年</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1</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月</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26</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日</a:t>
            </a:r>
          </a:p>
          <a:p>
            <a:endParaRPr kumimoji="1" lang="ja-JP" altLang="en-US" dirty="0" smtClean="0"/>
          </a:p>
        </p:txBody>
      </p:sp>
    </p:spTree>
    <p:extLst>
      <p:ext uri="{BB962C8B-B14F-4D97-AF65-F5344CB8AC3E}">
        <p14:creationId xmlns:p14="http://schemas.microsoft.com/office/powerpoint/2010/main" val="34408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1 3"/>
          <p:cNvSpPr/>
          <p:nvPr/>
        </p:nvSpPr>
        <p:spPr>
          <a:xfrm rot="20301601">
            <a:off x="70533" y="8739"/>
            <a:ext cx="1894629" cy="1668151"/>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200" dirty="0" smtClean="0"/>
              <a:t>結果</a:t>
            </a:r>
            <a:endParaRPr kumimoji="1" lang="ja-JP" altLang="en-US" sz="3200" dirty="0"/>
          </a:p>
        </p:txBody>
      </p:sp>
      <p:graphicFrame>
        <p:nvGraphicFramePr>
          <p:cNvPr id="8" name="コンテンツ プレースホルダー 72"/>
          <p:cNvGraphicFramePr>
            <a:graphicFrameLocks noGrp="1"/>
          </p:cNvGraphicFramePr>
          <p:nvPr>
            <p:ph idx="13"/>
            <p:extLst>
              <p:ext uri="{D42A27DB-BD31-4B8C-83A1-F6EECF244321}">
                <p14:modId xmlns:p14="http://schemas.microsoft.com/office/powerpoint/2010/main" val="3753356181"/>
              </p:ext>
            </p:extLst>
          </p:nvPr>
        </p:nvGraphicFramePr>
        <p:xfrm>
          <a:off x="765820" y="1362236"/>
          <a:ext cx="10287000" cy="4191000"/>
        </p:xfrm>
        <a:graphic>
          <a:graphicData uri="http://schemas.openxmlformats.org/drawingml/2006/chart">
            <c:chart xmlns:c="http://schemas.openxmlformats.org/drawingml/2006/chart" xmlns:r="http://schemas.openxmlformats.org/officeDocument/2006/relationships" r:id="rId3"/>
          </a:graphicData>
        </a:graphic>
      </p:graphicFrame>
      <p:sp>
        <p:nvSpPr>
          <p:cNvPr id="9" name="正方形/長方形 8"/>
          <p:cNvSpPr/>
          <p:nvPr/>
        </p:nvSpPr>
        <p:spPr>
          <a:xfrm>
            <a:off x="11822309"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10</a:t>
            </a:r>
            <a:endParaRPr kumimoji="1" lang="ja-JP" altLang="en-US" dirty="0">
              <a:solidFill>
                <a:schemeClr val="tx1"/>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2713" y="3645024"/>
            <a:ext cx="844050" cy="2952328"/>
          </a:xfrm>
          <a:prstGeom prst="rect">
            <a:avLst/>
          </a:prstGeom>
        </p:spPr>
      </p:pic>
    </p:spTree>
    <p:extLst>
      <p:ext uri="{BB962C8B-B14F-4D97-AF65-F5344CB8AC3E}">
        <p14:creationId xmlns:p14="http://schemas.microsoft.com/office/powerpoint/2010/main" val="19935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184" y="439257"/>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5256584"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chemeClr val="bg1"/>
                </a:solidFill>
              </a:rPr>
              <a:t>１．日本語能力の向上</a:t>
            </a:r>
            <a:endParaRPr lang="en-US" altLang="ja-JP" sz="3200" dirty="0">
              <a:solidFill>
                <a:schemeClr val="bg1"/>
              </a:solidFill>
            </a:endParaRPr>
          </a:p>
        </p:txBody>
      </p:sp>
      <p:sp>
        <p:nvSpPr>
          <p:cNvPr id="5" name="角丸四角形 4"/>
          <p:cNvSpPr/>
          <p:nvPr/>
        </p:nvSpPr>
        <p:spPr>
          <a:xfrm>
            <a:off x="3358108" y="3283560"/>
            <a:ext cx="5256584" cy="937528"/>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rgbClr val="58B6C0"/>
                </a:solidFill>
              </a:rPr>
              <a:t>２．実装知識の向上</a:t>
            </a:r>
            <a:endParaRPr lang="en-US" altLang="ja-JP" sz="3200" dirty="0">
              <a:solidFill>
                <a:srgbClr val="58B6C0"/>
              </a:solidFill>
            </a:endParaRPr>
          </a:p>
        </p:txBody>
      </p:sp>
      <p:sp>
        <p:nvSpPr>
          <p:cNvPr id="6" name="角丸四角形 5"/>
          <p:cNvSpPr/>
          <p:nvPr/>
        </p:nvSpPr>
        <p:spPr>
          <a:xfrm>
            <a:off x="3358108" y="5194607"/>
            <a:ext cx="5256584"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prstClr val="white"/>
                </a:solidFill>
              </a:rPr>
              <a:t>３．社会人への意識の改善</a:t>
            </a:r>
            <a:endParaRPr lang="ja-JP" altLang="ja-JP" sz="3200" dirty="0">
              <a:solidFill>
                <a:prstClr val="white"/>
              </a:solidFill>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11</a:t>
            </a:r>
            <a:endParaRPr kumimoji="1" lang="ja-JP" altLang="en-US" dirty="0">
              <a:solidFill>
                <a:schemeClr val="tx1"/>
              </a:solidFill>
            </a:endParaRPr>
          </a:p>
        </p:txBody>
      </p:sp>
    </p:spTree>
    <p:extLst>
      <p:ext uri="{BB962C8B-B14F-4D97-AF65-F5344CB8AC3E}">
        <p14:creationId xmlns:p14="http://schemas.microsoft.com/office/powerpoint/2010/main" val="237001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7748" y="188640"/>
            <a:ext cx="4248472" cy="697925"/>
          </a:xfrm>
        </p:spPr>
        <p:txBody>
          <a:bodyPr>
            <a:normAutofit/>
          </a:bodyPr>
          <a:lstStyle/>
          <a:p>
            <a:pPr algn="ctr"/>
            <a:r>
              <a:rPr lang="ja-JP" altLang="en-US" sz="3200" dirty="0">
                <a:solidFill>
                  <a:srgbClr val="FF0000"/>
                </a:solidFill>
                <a:latin typeface="+mn-lt"/>
                <a:ea typeface="+mn-ea"/>
                <a:cs typeface="+mn-cs"/>
              </a:rPr>
              <a:t>たくさんのエラー</a:t>
            </a:r>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12</a:t>
            </a:r>
            <a:endParaRPr kumimoji="1" lang="ja-JP" altLang="en-US" dirty="0">
              <a:solidFill>
                <a:schemeClr val="tx1"/>
              </a:solidFill>
            </a:endParaRPr>
          </a:p>
        </p:txBody>
      </p:sp>
      <p:pic>
        <p:nvPicPr>
          <p:cNvPr id="3" name="図 2"/>
          <p:cNvPicPr>
            <a:picLocks noChangeAspect="1"/>
          </p:cNvPicPr>
          <p:nvPr/>
        </p:nvPicPr>
        <p:blipFill>
          <a:blip r:embed="rId3"/>
          <a:stretch>
            <a:fillRect/>
          </a:stretch>
        </p:blipFill>
        <p:spPr>
          <a:xfrm>
            <a:off x="-77306" y="1168184"/>
            <a:ext cx="7142129" cy="3750662"/>
          </a:xfrm>
          <a:prstGeom prst="rect">
            <a:avLst/>
          </a:prstGeom>
        </p:spPr>
      </p:pic>
      <p:pic>
        <p:nvPicPr>
          <p:cNvPr id="4" name="図 3"/>
          <p:cNvPicPr>
            <a:picLocks noChangeAspect="1"/>
          </p:cNvPicPr>
          <p:nvPr/>
        </p:nvPicPr>
        <p:blipFill>
          <a:blip r:embed="rId4"/>
          <a:stretch>
            <a:fillRect/>
          </a:stretch>
        </p:blipFill>
        <p:spPr>
          <a:xfrm>
            <a:off x="3084348" y="3043515"/>
            <a:ext cx="6947223" cy="3429173"/>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42177" y="141942"/>
            <a:ext cx="6990682" cy="38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2101" y="4075979"/>
            <a:ext cx="1760758" cy="2473748"/>
          </a:xfrm>
          <a:prstGeom prst="rect">
            <a:avLst/>
          </a:prstGeom>
        </p:spPr>
      </p:pic>
    </p:spTree>
    <p:extLst>
      <p:ext uri="{BB962C8B-B14F-4D97-AF65-F5344CB8AC3E}">
        <p14:creationId xmlns:p14="http://schemas.microsoft.com/office/powerpoint/2010/main" val="156835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p:cNvPicPr>
            <a:picLocks noGrp="1" noChangeAspect="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1341884" y="341221"/>
            <a:ext cx="8203168" cy="4544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l="24638" t="3382" r="25121"/>
          <a:stretch/>
        </p:blipFill>
        <p:spPr>
          <a:xfrm>
            <a:off x="9982844" y="1421341"/>
            <a:ext cx="1444810" cy="3464024"/>
          </a:xfrm>
          <a:prstGeom prst="rect">
            <a:avLst/>
          </a:prstGeom>
        </p:spPr>
      </p:pic>
      <p:sp>
        <p:nvSpPr>
          <p:cNvPr id="11" name="雲形吹き出し 10"/>
          <p:cNvSpPr/>
          <p:nvPr/>
        </p:nvSpPr>
        <p:spPr>
          <a:xfrm>
            <a:off x="4222204" y="5070478"/>
            <a:ext cx="4611384" cy="1656184"/>
          </a:xfrm>
          <a:prstGeom prst="cloudCallout">
            <a:avLst>
              <a:gd name="adj1" fmla="val 77002"/>
              <a:gd name="adj2" fmla="val -48449"/>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2400" dirty="0" smtClean="0"/>
              <a:t>理解できない</a:t>
            </a:r>
            <a:endParaRPr kumimoji="1" lang="ja-JP" altLang="en-US" sz="2400" dirty="0"/>
          </a:p>
        </p:txBody>
      </p:sp>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13</a:t>
            </a:r>
            <a:endParaRPr kumimoji="1" lang="ja-JP" altLang="en-US" dirty="0">
              <a:solidFill>
                <a:schemeClr val="tx1"/>
              </a:solidFill>
            </a:endParaRPr>
          </a:p>
        </p:txBody>
      </p:sp>
    </p:spTree>
    <p:extLst>
      <p:ext uri="{BB962C8B-B14F-4D97-AF65-F5344CB8AC3E}">
        <p14:creationId xmlns:p14="http://schemas.microsoft.com/office/powerpoint/2010/main" val="83677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1629916" y="1196752"/>
            <a:ext cx="8404510" cy="4163904"/>
          </a:xfrm>
          <a:prstGeom prst="cloudCallout">
            <a:avLst>
              <a:gd name="adj1" fmla="val 59804"/>
              <a:gd name="adj2" fmla="val 3392"/>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400" dirty="0">
                <a:solidFill>
                  <a:schemeClr val="tx2"/>
                </a:solidFill>
                <a:latin typeface="Meiryo UI" panose="020B0604030504040204" pitchFamily="50" charset="-128"/>
                <a:ea typeface="Meiryo UI" panose="020B0604030504040204" pitchFamily="50" charset="-128"/>
              </a:rPr>
              <a:t>ロジック理解やコピーでないと実装できないといった実装スキルの低さを</a:t>
            </a:r>
            <a:r>
              <a:rPr lang="ja-JP" altLang="ja-JP" sz="2400" dirty="0" smtClean="0">
                <a:solidFill>
                  <a:schemeClr val="tx2"/>
                </a:solidFill>
                <a:latin typeface="Meiryo UI" panose="020B0604030504040204" pitchFamily="50" charset="-128"/>
                <a:ea typeface="Meiryo UI" panose="020B0604030504040204" pitchFamily="50" charset="-128"/>
              </a:rPr>
              <a:t>痛感</a:t>
            </a:r>
            <a:r>
              <a:rPr lang="ja-JP" altLang="en-US" sz="2400" dirty="0" smtClean="0">
                <a:solidFill>
                  <a:schemeClr val="tx2"/>
                </a:solidFill>
                <a:latin typeface="Meiryo UI" panose="020B0604030504040204" pitchFamily="50" charset="-128"/>
                <a:ea typeface="Meiryo UI" panose="020B0604030504040204" pitchFamily="50" charset="-128"/>
              </a:rPr>
              <a:t>した。</a:t>
            </a:r>
            <a:endParaRPr lang="ja-JP" altLang="zh-CN" sz="24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b="1" dirty="0" smtClean="0">
                <a:solidFill>
                  <a:schemeClr val="bg1"/>
                </a:solidFill>
              </a:rPr>
              <a:t>意識</a:t>
            </a:r>
            <a:r>
              <a:rPr lang="ja-JP" altLang="en-US" sz="3200" b="1" dirty="0">
                <a:solidFill>
                  <a:schemeClr val="bg1"/>
                </a:solidFill>
              </a:rPr>
              <a:t>の変化</a:t>
            </a:r>
            <a:endParaRPr lang="ja-JP" altLang="zh-CN" sz="32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379326" y="2924944"/>
            <a:ext cx="1785937" cy="3571874"/>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14</a:t>
            </a:r>
            <a:endParaRPr kumimoji="1" lang="ja-JP" altLang="en-US" dirty="0">
              <a:solidFill>
                <a:schemeClr val="tx1"/>
              </a:solidFill>
            </a:endParaRPr>
          </a:p>
        </p:txBody>
      </p:sp>
      <p:sp>
        <p:nvSpPr>
          <p:cNvPr id="9" name="円形吹き出し 8"/>
          <p:cNvSpPr/>
          <p:nvPr/>
        </p:nvSpPr>
        <p:spPr>
          <a:xfrm>
            <a:off x="8038628" y="260648"/>
            <a:ext cx="2880320" cy="2160240"/>
          </a:xfrm>
          <a:prstGeom prst="wedgeEllipseCallout">
            <a:avLst>
              <a:gd name="adj1" fmla="val 52883"/>
              <a:gd name="adj2" fmla="val 67522"/>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400" dirty="0" smtClean="0"/>
              <a:t>どうしましか</a:t>
            </a:r>
            <a:r>
              <a:rPr lang="ja-JP" altLang="en-US" sz="2400" dirty="0"/>
              <a:t>？</a:t>
            </a:r>
            <a:endParaRPr kumimoji="1" lang="ja-JP" altLang="en-US" sz="2400" dirty="0"/>
          </a:p>
        </p:txBody>
      </p:sp>
    </p:spTree>
    <p:extLst>
      <p:ext uri="{BB962C8B-B14F-4D97-AF65-F5344CB8AC3E}">
        <p14:creationId xmlns:p14="http://schemas.microsoft.com/office/powerpoint/2010/main" val="209390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2133972" y="1207072"/>
            <a:ext cx="9433048" cy="4536504"/>
          </a:xfrm>
        </p:spPr>
        <p:txBody>
          <a:bodyPr/>
          <a:lstStyle/>
          <a:p>
            <a:endParaRPr lang="en-US" altLang="ja-JP" dirty="0" smtClean="0">
              <a:solidFill>
                <a:schemeClr val="tx2"/>
              </a:solidFill>
            </a:endParaRPr>
          </a:p>
          <a:p>
            <a:pPr>
              <a:lnSpc>
                <a:spcPct val="200000"/>
              </a:lnSpc>
            </a:pPr>
            <a:r>
              <a:rPr lang="ja-JP" altLang="ja-JP" sz="2400" dirty="0">
                <a:solidFill>
                  <a:schemeClr val="tx2"/>
                </a:solidFill>
              </a:rPr>
              <a:t>デバック方法やログの確認方法を</a:t>
            </a:r>
            <a:r>
              <a:rPr lang="ja-JP" altLang="ja-JP" sz="2400" dirty="0" smtClean="0">
                <a:solidFill>
                  <a:schemeClr val="tx2"/>
                </a:solidFill>
              </a:rPr>
              <a:t>真似</a:t>
            </a:r>
            <a:r>
              <a:rPr lang="ja-JP" altLang="en-US" sz="2400" dirty="0" smtClean="0">
                <a:solidFill>
                  <a:schemeClr val="tx2"/>
                </a:solidFill>
              </a:rPr>
              <a:t>した。</a:t>
            </a:r>
            <a:endParaRPr lang="en-US" altLang="ja-JP" sz="2400" dirty="0" smtClean="0">
              <a:solidFill>
                <a:schemeClr val="tx2"/>
              </a:solidFill>
            </a:endParaRPr>
          </a:p>
          <a:p>
            <a:pPr>
              <a:lnSpc>
                <a:spcPct val="200000"/>
              </a:lnSpc>
            </a:pPr>
            <a:r>
              <a:rPr lang="ja-JP" altLang="ja-JP" sz="2400" dirty="0" smtClean="0">
                <a:solidFill>
                  <a:schemeClr val="tx2"/>
                </a:solidFill>
              </a:rPr>
              <a:t>インターネット</a:t>
            </a:r>
            <a:r>
              <a:rPr lang="ja-JP" altLang="ja-JP" sz="2400" dirty="0">
                <a:solidFill>
                  <a:schemeClr val="tx2"/>
                </a:solidFill>
              </a:rPr>
              <a:t>で資料を</a:t>
            </a:r>
            <a:r>
              <a:rPr lang="ja-JP" altLang="ja-JP" sz="2400" dirty="0" smtClean="0">
                <a:solidFill>
                  <a:schemeClr val="tx2"/>
                </a:solidFill>
              </a:rPr>
              <a:t>さがし</a:t>
            </a:r>
            <a:r>
              <a:rPr lang="ja-JP" altLang="en-US" sz="2400" dirty="0" smtClean="0">
                <a:solidFill>
                  <a:schemeClr val="tx2"/>
                </a:solidFill>
              </a:rPr>
              <a:t>た。</a:t>
            </a:r>
            <a:endParaRPr lang="en-US" altLang="ja-JP" sz="2400" dirty="0" smtClean="0">
              <a:solidFill>
                <a:schemeClr val="tx2"/>
              </a:solidFill>
            </a:endParaRPr>
          </a:p>
          <a:p>
            <a:pPr>
              <a:lnSpc>
                <a:spcPct val="200000"/>
              </a:lnSpc>
            </a:pPr>
            <a:r>
              <a:rPr lang="ja-JP" altLang="ja-JP" sz="2400" dirty="0">
                <a:solidFill>
                  <a:schemeClr val="tx2"/>
                </a:solidFill>
              </a:rPr>
              <a:t>プログラムを繰り返して理解</a:t>
            </a:r>
            <a:r>
              <a:rPr lang="ja-JP" altLang="ja-JP" sz="2400" dirty="0" smtClean="0">
                <a:solidFill>
                  <a:schemeClr val="tx2"/>
                </a:solidFill>
              </a:rPr>
              <a:t>した</a:t>
            </a:r>
            <a:r>
              <a:rPr lang="ja-JP" altLang="en-US" sz="2400" dirty="0" smtClean="0">
                <a:solidFill>
                  <a:schemeClr val="tx2"/>
                </a:solidFill>
              </a:rPr>
              <a:t>。</a:t>
            </a:r>
            <a:endParaRPr kumimoji="1" lang="ja-JP" altLang="en-US" sz="2400" dirty="0"/>
          </a:p>
        </p:txBody>
      </p:sp>
      <p:sp>
        <p:nvSpPr>
          <p:cNvPr id="4" name="縦巻き 3"/>
          <p:cNvSpPr/>
          <p:nvPr/>
        </p:nvSpPr>
        <p:spPr>
          <a:xfrm>
            <a:off x="261764" y="919040"/>
            <a:ext cx="1308507" cy="4824536"/>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200" dirty="0" smtClean="0">
                <a:latin typeface="Meiryo UI" panose="020B0604030504040204" pitchFamily="50" charset="-128"/>
                <a:ea typeface="Meiryo UI" panose="020B0604030504040204" pitchFamily="50" charset="-128"/>
              </a:rPr>
              <a:t>対策</a:t>
            </a:r>
            <a:endParaRPr kumimoji="1" lang="ja-JP" altLang="en-US" sz="3200" dirty="0"/>
          </a:p>
        </p:txBody>
      </p:sp>
      <p:pic>
        <p:nvPicPr>
          <p:cNvPr id="6" name="図 5" descr="pick.png"/>
          <p:cNvPicPr>
            <a:picLocks noChangeAspect="1"/>
          </p:cNvPicPr>
          <p:nvPr/>
        </p:nvPicPr>
        <p:blipFill>
          <a:blip r:embed="rId3" cstate="print"/>
          <a:stretch>
            <a:fillRect/>
          </a:stretch>
        </p:blipFill>
        <p:spPr>
          <a:xfrm>
            <a:off x="9550796" y="3861048"/>
            <a:ext cx="1648876" cy="2282180"/>
          </a:xfrm>
          <a:prstGeom prst="rect">
            <a:avLst/>
          </a:prstGeom>
        </p:spPr>
      </p:pic>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15</a:t>
            </a:r>
            <a:endParaRPr kumimoji="1" lang="ja-JP" altLang="en-US" dirty="0">
              <a:solidFill>
                <a:schemeClr val="tx1"/>
              </a:solidFill>
            </a:endParaRPr>
          </a:p>
        </p:txBody>
      </p:sp>
      <p:pic>
        <p:nvPicPr>
          <p:cNvPr id="8" name="グラフィックス 48" descr="走る"/>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845940" y="5286376"/>
            <a:ext cx="914400" cy="914400"/>
          </a:xfrm>
          <a:prstGeom prst="rect">
            <a:avLst/>
          </a:prstGeom>
        </p:spPr>
      </p:pic>
      <p:cxnSp>
        <p:nvCxnSpPr>
          <p:cNvPr id="9" name="直線矢印コネクタ 8"/>
          <p:cNvCxnSpPr/>
          <p:nvPr/>
        </p:nvCxnSpPr>
        <p:spPr>
          <a:xfrm>
            <a:off x="1269876" y="6197256"/>
            <a:ext cx="78867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グラフィックス 48" descr="走る"/>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241168" y="5282856"/>
            <a:ext cx="914400" cy="914400"/>
          </a:xfrm>
          <a:prstGeom prst="rect">
            <a:avLst/>
          </a:prstGeom>
        </p:spPr>
      </p:pic>
    </p:spTree>
    <p:extLst>
      <p:ext uri="{BB962C8B-B14F-4D97-AF65-F5344CB8AC3E}">
        <p14:creationId xmlns:p14="http://schemas.microsoft.com/office/powerpoint/2010/main" val="265687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106819" y="1884105"/>
            <a:ext cx="10028153" cy="4137183"/>
          </a:xfrm>
        </p:spPr>
        <p:txBody>
          <a:bodyPr>
            <a:normAutofit/>
          </a:bodyPr>
          <a:lstStyle/>
          <a:p>
            <a:pPr>
              <a:lnSpc>
                <a:spcPct val="200000"/>
              </a:lnSpc>
            </a:pPr>
            <a:r>
              <a:rPr lang="ja-JP" altLang="ja-JP" sz="2400" dirty="0" smtClean="0">
                <a:solidFill>
                  <a:schemeClr val="tx2"/>
                </a:solidFill>
              </a:rPr>
              <a:t>だんだん</a:t>
            </a:r>
            <a:r>
              <a:rPr lang="ja-JP" altLang="ja-JP" sz="2400" dirty="0">
                <a:solidFill>
                  <a:schemeClr val="tx2"/>
                </a:solidFill>
              </a:rPr>
              <a:t>とエラーの自己解決が</a:t>
            </a:r>
            <a:r>
              <a:rPr lang="ja-JP" altLang="ja-JP" sz="2400" dirty="0" smtClean="0">
                <a:solidFill>
                  <a:schemeClr val="tx2"/>
                </a:solidFill>
              </a:rPr>
              <a:t>増えた</a:t>
            </a:r>
            <a:r>
              <a:rPr lang="ja-JP" altLang="en-US" sz="2400" dirty="0" smtClean="0">
                <a:solidFill>
                  <a:schemeClr val="tx2"/>
                </a:solidFill>
              </a:rPr>
              <a:t>。</a:t>
            </a:r>
            <a:endParaRPr lang="en-US" altLang="ja-JP" sz="2400" dirty="0" smtClean="0">
              <a:solidFill>
                <a:schemeClr val="tx2"/>
              </a:solidFill>
            </a:endParaRPr>
          </a:p>
          <a:p>
            <a:pPr>
              <a:lnSpc>
                <a:spcPct val="200000"/>
              </a:lnSpc>
            </a:pPr>
            <a:r>
              <a:rPr lang="ja-JP" altLang="ja-JP" sz="2400" dirty="0">
                <a:solidFill>
                  <a:schemeClr val="tx2"/>
                </a:solidFill>
              </a:rPr>
              <a:t>曖昧だった知識が明確に</a:t>
            </a:r>
            <a:r>
              <a:rPr lang="ja-JP" altLang="ja-JP" sz="2400" dirty="0" smtClean="0">
                <a:solidFill>
                  <a:schemeClr val="tx2"/>
                </a:solidFill>
              </a:rPr>
              <a:t>な</a:t>
            </a:r>
            <a:r>
              <a:rPr lang="ja-JP" altLang="en-US" sz="2400" dirty="0" smtClean="0">
                <a:solidFill>
                  <a:schemeClr val="tx2"/>
                </a:solidFill>
              </a:rPr>
              <a:t>った。</a:t>
            </a:r>
            <a:endParaRPr lang="en-US" altLang="ja-JP" sz="2400" dirty="0" smtClean="0">
              <a:solidFill>
                <a:schemeClr val="tx2"/>
              </a:solidFill>
            </a:endParaRPr>
          </a:p>
          <a:p>
            <a:pPr>
              <a:lnSpc>
                <a:spcPct val="200000"/>
              </a:lnSpc>
            </a:pPr>
            <a:r>
              <a:rPr lang="en-US" altLang="ja-JP" sz="2400" dirty="0">
                <a:solidFill>
                  <a:schemeClr val="tx2"/>
                </a:solidFill>
              </a:rPr>
              <a:t>Java</a:t>
            </a:r>
            <a:r>
              <a:rPr lang="ja-JP" altLang="ja-JP" sz="2400" dirty="0">
                <a:solidFill>
                  <a:schemeClr val="tx2"/>
                </a:solidFill>
              </a:rPr>
              <a:t>に</a:t>
            </a:r>
            <a:r>
              <a:rPr lang="ja-JP" altLang="ja-JP" sz="2400" dirty="0" smtClean="0">
                <a:solidFill>
                  <a:schemeClr val="tx2"/>
                </a:solidFill>
              </a:rPr>
              <a:t>自信</a:t>
            </a:r>
            <a:r>
              <a:rPr lang="ja-JP" altLang="en-US" sz="2400" dirty="0" smtClean="0">
                <a:solidFill>
                  <a:schemeClr val="tx2"/>
                </a:solidFill>
              </a:rPr>
              <a:t>が増えた。</a:t>
            </a:r>
            <a:endParaRPr kumimoji="1" lang="ja-JP" altLang="en-US" sz="2400" dirty="0"/>
          </a:p>
        </p:txBody>
      </p:sp>
      <p:sp>
        <p:nvSpPr>
          <p:cNvPr id="4" name="爆発 1 3"/>
          <p:cNvSpPr/>
          <p:nvPr/>
        </p:nvSpPr>
        <p:spPr>
          <a:xfrm rot="21381617">
            <a:off x="170715" y="57684"/>
            <a:ext cx="1872208" cy="1728192"/>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200" dirty="0" smtClean="0"/>
              <a:t>結果</a:t>
            </a:r>
            <a:endParaRPr kumimoji="1" lang="ja-JP" altLang="en-US" sz="3200" dirty="0"/>
          </a:p>
        </p:txBody>
      </p:sp>
      <p:sp>
        <p:nvSpPr>
          <p:cNvPr id="8" name="正方形/長方形 7"/>
          <p:cNvSpPr/>
          <p:nvPr/>
        </p:nvSpPr>
        <p:spPr>
          <a:xfrm>
            <a:off x="11766561"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16</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874" y="3418411"/>
            <a:ext cx="3407098" cy="2675135"/>
          </a:xfrm>
          <a:prstGeom prst="rect">
            <a:avLst/>
          </a:prstGeom>
        </p:spPr>
      </p:pic>
    </p:spTree>
    <p:extLst>
      <p:ext uri="{BB962C8B-B14F-4D97-AF65-F5344CB8AC3E}">
        <p14:creationId xmlns:p14="http://schemas.microsoft.com/office/powerpoint/2010/main" val="354588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17</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213" y="64404"/>
            <a:ext cx="6720319" cy="408725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154" y="674948"/>
            <a:ext cx="5270020" cy="292901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8493" y="3660960"/>
            <a:ext cx="5881342" cy="3140038"/>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655" y="4125806"/>
            <a:ext cx="5017396" cy="2646817"/>
          </a:xfrm>
          <a:prstGeom prst="rect">
            <a:avLst/>
          </a:prstGeom>
        </p:spPr>
      </p:pic>
    </p:spTree>
    <p:extLst>
      <p:ext uri="{BB962C8B-B14F-4D97-AF65-F5344CB8AC3E}">
        <p14:creationId xmlns:p14="http://schemas.microsoft.com/office/powerpoint/2010/main" val="68378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3772" y="237252"/>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5256584"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chemeClr val="bg1"/>
                </a:solidFill>
              </a:rPr>
              <a:t>１．日本語能力の向上</a:t>
            </a:r>
            <a:endParaRPr lang="en-US" altLang="ja-JP" sz="3200" dirty="0">
              <a:solidFill>
                <a:schemeClr val="bg1"/>
              </a:solidFill>
            </a:endParaRPr>
          </a:p>
        </p:txBody>
      </p:sp>
      <p:sp>
        <p:nvSpPr>
          <p:cNvPr id="5" name="角丸四角形 4"/>
          <p:cNvSpPr/>
          <p:nvPr/>
        </p:nvSpPr>
        <p:spPr>
          <a:xfrm>
            <a:off x="3358108" y="3283560"/>
            <a:ext cx="5256584"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prstClr val="white"/>
                </a:solidFill>
              </a:rPr>
              <a:t>２．実装知識の向上</a:t>
            </a:r>
            <a:endParaRPr lang="en-US" altLang="ja-JP" sz="3200" dirty="0">
              <a:solidFill>
                <a:prstClr val="white"/>
              </a:solidFill>
            </a:endParaRPr>
          </a:p>
        </p:txBody>
      </p:sp>
      <p:sp>
        <p:nvSpPr>
          <p:cNvPr id="6" name="角丸四角形 5"/>
          <p:cNvSpPr/>
          <p:nvPr/>
        </p:nvSpPr>
        <p:spPr>
          <a:xfrm>
            <a:off x="3358108" y="5194607"/>
            <a:ext cx="5256584"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rgbClr val="58B6C0"/>
                </a:solidFill>
              </a:rPr>
              <a:t>３．社会人への意識の改善</a:t>
            </a:r>
            <a:endParaRPr lang="ja-JP" altLang="ja-JP" sz="3200" dirty="0">
              <a:solidFill>
                <a:srgbClr val="58B6C0"/>
              </a:solidFill>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18</a:t>
            </a:r>
            <a:endParaRPr kumimoji="1" lang="ja-JP" altLang="en-US" dirty="0">
              <a:solidFill>
                <a:schemeClr val="tx1"/>
              </a:solidFill>
            </a:endParaRPr>
          </a:p>
        </p:txBody>
      </p:sp>
    </p:spTree>
    <p:extLst>
      <p:ext uri="{BB962C8B-B14F-4D97-AF65-F5344CB8AC3E}">
        <p14:creationId xmlns:p14="http://schemas.microsoft.com/office/powerpoint/2010/main" val="270899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01825" y="2132856"/>
            <a:ext cx="10287000" cy="4190999"/>
          </a:xfrm>
        </p:spPr>
        <p:txBody>
          <a:bodyPr>
            <a:normAutofit/>
          </a:bodyPr>
          <a:lstStyle/>
          <a:p>
            <a:pPr>
              <a:lnSpc>
                <a:spcPct val="200000"/>
              </a:lnSpc>
            </a:pPr>
            <a:r>
              <a:rPr lang="ja-JP" altLang="ja-JP" sz="2400" dirty="0">
                <a:solidFill>
                  <a:schemeClr val="tx2"/>
                </a:solidFill>
              </a:rPr>
              <a:t>先輩に質問した前、問題点が</a:t>
            </a:r>
            <a:r>
              <a:rPr lang="ja-JP" altLang="ja-JP" sz="2400" dirty="0" smtClean="0">
                <a:solidFill>
                  <a:schemeClr val="tx2"/>
                </a:solidFill>
              </a:rPr>
              <a:t>整理</a:t>
            </a:r>
            <a:r>
              <a:rPr lang="ja-JP" altLang="en-US" sz="2400" dirty="0" smtClean="0">
                <a:solidFill>
                  <a:schemeClr val="tx2"/>
                </a:solidFill>
              </a:rPr>
              <a:t>できていなかった。</a:t>
            </a:r>
            <a:endParaRPr lang="en-US" altLang="ja-JP" sz="2400" dirty="0" smtClean="0">
              <a:solidFill>
                <a:schemeClr val="tx2"/>
              </a:solidFill>
            </a:endParaRPr>
          </a:p>
          <a:p>
            <a:pPr>
              <a:lnSpc>
                <a:spcPct val="200000"/>
              </a:lnSpc>
            </a:pPr>
            <a:r>
              <a:rPr lang="ja-JP" altLang="ja-JP" sz="2400" dirty="0" smtClean="0">
                <a:solidFill>
                  <a:schemeClr val="tx2"/>
                </a:solidFill>
              </a:rPr>
              <a:t>報告</a:t>
            </a:r>
            <a:r>
              <a:rPr lang="ja-JP" altLang="ja-JP" sz="2400" dirty="0">
                <a:solidFill>
                  <a:schemeClr val="tx2"/>
                </a:solidFill>
              </a:rPr>
              <a:t>と相談もないこと</a:t>
            </a:r>
            <a:r>
              <a:rPr lang="ja-JP" altLang="ja-JP" sz="2400" dirty="0" smtClean="0">
                <a:solidFill>
                  <a:schemeClr val="tx2"/>
                </a:solidFill>
              </a:rPr>
              <a:t>が</a:t>
            </a:r>
            <a:r>
              <a:rPr lang="ja-JP" altLang="en-US" sz="2400" dirty="0" smtClean="0">
                <a:solidFill>
                  <a:schemeClr val="tx2"/>
                </a:solidFill>
              </a:rPr>
              <a:t>ある。</a:t>
            </a:r>
            <a:endParaRPr kumimoji="1" lang="ja-JP" altLang="en-US" sz="2400" dirty="0"/>
          </a:p>
        </p:txBody>
      </p:sp>
      <p:sp>
        <p:nvSpPr>
          <p:cNvPr id="4" name="雲形吹き出し 3"/>
          <p:cNvSpPr/>
          <p:nvPr/>
        </p:nvSpPr>
        <p:spPr>
          <a:xfrm>
            <a:off x="605681" y="404664"/>
            <a:ext cx="2592288" cy="1296144"/>
          </a:xfrm>
          <a:prstGeom prst="cloudCallout">
            <a:avLst>
              <a:gd name="adj1" fmla="val 31238"/>
              <a:gd name="adj2" fmla="val 64739"/>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200" dirty="0" smtClean="0"/>
              <a:t>問題</a:t>
            </a:r>
            <a:endParaRPr kumimoji="1" lang="ja-JP" altLang="en-US" sz="3200" dirty="0"/>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19</a:t>
            </a:r>
            <a:endParaRPr kumimoji="1" lang="ja-JP" altLang="en-US" dirty="0">
              <a:solidFill>
                <a:schemeClr val="tx1"/>
              </a:solidFill>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188" y="4280637"/>
            <a:ext cx="3258871" cy="2054032"/>
          </a:xfrm>
          <a:prstGeom prst="rect">
            <a:avLst/>
          </a:prstGeom>
        </p:spPr>
      </p:pic>
    </p:spTree>
    <p:extLst>
      <p:ext uri="{BB962C8B-B14F-4D97-AF65-F5344CB8AC3E}">
        <p14:creationId xmlns:p14="http://schemas.microsoft.com/office/powerpoint/2010/main" val="244022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475252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t>１．これまでの研修内容</a:t>
            </a:r>
            <a:endParaRPr lang="en-US" altLang="ja-JP" sz="3200" dirty="0"/>
          </a:p>
        </p:txBody>
      </p:sp>
      <p:sp>
        <p:nvSpPr>
          <p:cNvPr id="5" name="角丸四角形 4"/>
          <p:cNvSpPr/>
          <p:nvPr/>
        </p:nvSpPr>
        <p:spPr>
          <a:xfrm>
            <a:off x="3358108" y="3283560"/>
            <a:ext cx="475252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t>２．生活について</a:t>
            </a:r>
            <a:endParaRPr lang="en-US" altLang="ja-JP" sz="3200" dirty="0"/>
          </a:p>
        </p:txBody>
      </p:sp>
      <p:sp>
        <p:nvSpPr>
          <p:cNvPr id="6" name="角丸四角形 5"/>
          <p:cNvSpPr/>
          <p:nvPr/>
        </p:nvSpPr>
        <p:spPr>
          <a:xfrm>
            <a:off x="3358108" y="5194607"/>
            <a:ext cx="475252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t>３．</a:t>
            </a:r>
            <a:r>
              <a:rPr lang="ja-JP" altLang="ja-JP" sz="3200" dirty="0"/>
              <a:t>今後の目標</a:t>
            </a:r>
          </a:p>
        </p:txBody>
      </p:sp>
      <p:sp>
        <p:nvSpPr>
          <p:cNvPr id="8" name="正方形/長方形 7"/>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a:t>
            </a:r>
            <a:endParaRPr kumimoji="1" lang="ja-JP" altLang="en-US" dirty="0">
              <a:solidFill>
                <a:schemeClr val="tx1"/>
              </a:solidFill>
            </a:endParaRPr>
          </a:p>
        </p:txBody>
      </p:sp>
    </p:spTree>
    <p:extLst>
      <p:ext uri="{BB962C8B-B14F-4D97-AF65-F5344CB8AC3E}">
        <p14:creationId xmlns:p14="http://schemas.microsoft.com/office/powerpoint/2010/main" val="37934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1629916" y="1196752"/>
            <a:ext cx="8404510" cy="4163904"/>
          </a:xfrm>
          <a:prstGeom prst="cloudCallout">
            <a:avLst>
              <a:gd name="adj1" fmla="val 59804"/>
              <a:gd name="adj2" fmla="val 3392"/>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400" dirty="0">
                <a:solidFill>
                  <a:schemeClr val="tx2"/>
                </a:solidFill>
                <a:latin typeface="Meiryo UI" panose="020B0604030504040204" pitchFamily="50" charset="-128"/>
                <a:ea typeface="Meiryo UI" panose="020B0604030504040204" pitchFamily="50" charset="-128"/>
              </a:rPr>
              <a:t>自分の作業が次のスケジュールに影響を</a:t>
            </a:r>
            <a:r>
              <a:rPr lang="ja-JP" altLang="ja-JP" sz="2400" dirty="0" smtClean="0">
                <a:solidFill>
                  <a:schemeClr val="tx2"/>
                </a:solidFill>
                <a:latin typeface="Meiryo UI" panose="020B0604030504040204" pitchFamily="50" charset="-128"/>
                <a:ea typeface="Meiryo UI" panose="020B0604030504040204" pitchFamily="50" charset="-128"/>
              </a:rPr>
              <a:t>与え</a:t>
            </a:r>
            <a:r>
              <a:rPr lang="ja-JP" altLang="en-US" sz="2400" dirty="0" smtClean="0">
                <a:solidFill>
                  <a:schemeClr val="tx2"/>
                </a:solidFill>
                <a:latin typeface="Meiryo UI" panose="020B0604030504040204" pitchFamily="50" charset="-128"/>
                <a:ea typeface="Meiryo UI" panose="020B0604030504040204" pitchFamily="50" charset="-128"/>
              </a:rPr>
              <a:t>る。</a:t>
            </a:r>
            <a:endParaRPr lang="ja-JP" altLang="zh-CN" sz="24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b="1" dirty="0" smtClean="0">
                <a:solidFill>
                  <a:schemeClr val="bg1"/>
                </a:solidFill>
              </a:rPr>
              <a:t>意識</a:t>
            </a:r>
            <a:r>
              <a:rPr lang="ja-JP" altLang="en-US" sz="3200" b="1" dirty="0">
                <a:solidFill>
                  <a:schemeClr val="bg1"/>
                </a:solidFill>
              </a:rPr>
              <a:t>の変化</a:t>
            </a:r>
            <a:endParaRPr lang="ja-JP" altLang="zh-CN" sz="32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379326" y="2924944"/>
            <a:ext cx="1785937" cy="3571874"/>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2</a:t>
            </a:r>
            <a:r>
              <a:rPr kumimoji="1" lang="en-US" altLang="ja-JP" dirty="0" smtClean="0">
                <a:solidFill>
                  <a:schemeClr val="tx1"/>
                </a:solidFill>
              </a:rPr>
              <a:t>0</a:t>
            </a:r>
            <a:endParaRPr kumimoji="1" lang="ja-JP" altLang="en-US" dirty="0">
              <a:solidFill>
                <a:schemeClr val="tx1"/>
              </a:solidFill>
            </a:endParaRPr>
          </a:p>
        </p:txBody>
      </p:sp>
      <p:sp>
        <p:nvSpPr>
          <p:cNvPr id="9" name="円形吹き出し 8"/>
          <p:cNvSpPr/>
          <p:nvPr/>
        </p:nvSpPr>
        <p:spPr>
          <a:xfrm>
            <a:off x="8182644" y="296652"/>
            <a:ext cx="2880320" cy="2160240"/>
          </a:xfrm>
          <a:prstGeom prst="wedgeEllipseCallout">
            <a:avLst>
              <a:gd name="adj1" fmla="val 52883"/>
              <a:gd name="adj2" fmla="val 67522"/>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400" dirty="0" smtClean="0"/>
              <a:t>どう</a:t>
            </a:r>
            <a:r>
              <a:rPr lang="ja-JP" altLang="en-US" sz="2400" dirty="0"/>
              <a:t>しますか？</a:t>
            </a:r>
            <a:endParaRPr kumimoji="1" lang="ja-JP" altLang="en-US" sz="2400" dirty="0"/>
          </a:p>
        </p:txBody>
      </p:sp>
    </p:spTree>
    <p:extLst>
      <p:ext uri="{BB962C8B-B14F-4D97-AF65-F5344CB8AC3E}">
        <p14:creationId xmlns:p14="http://schemas.microsoft.com/office/powerpoint/2010/main" val="232019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16923" y="940135"/>
            <a:ext cx="9433048" cy="4536504"/>
          </a:xfrm>
        </p:spPr>
        <p:txBody>
          <a:bodyPr/>
          <a:lstStyle/>
          <a:p>
            <a:endParaRPr lang="en-US" altLang="ja-JP" dirty="0" smtClean="0">
              <a:solidFill>
                <a:schemeClr val="tx2"/>
              </a:solidFill>
            </a:endParaRPr>
          </a:p>
          <a:p>
            <a:pPr>
              <a:lnSpc>
                <a:spcPct val="200000"/>
              </a:lnSpc>
            </a:pPr>
            <a:r>
              <a:rPr lang="ja-JP" altLang="ja-JP" sz="2400" dirty="0" smtClean="0">
                <a:solidFill>
                  <a:schemeClr val="tx2"/>
                </a:solidFill>
              </a:rPr>
              <a:t>報連相</a:t>
            </a:r>
            <a:r>
              <a:rPr lang="ja-JP" altLang="en-US" sz="2400" dirty="0" smtClean="0">
                <a:solidFill>
                  <a:schemeClr val="tx2"/>
                </a:solidFill>
              </a:rPr>
              <a:t>は</a:t>
            </a:r>
            <a:r>
              <a:rPr lang="ja-JP" altLang="ja-JP" sz="2400" dirty="0" smtClean="0">
                <a:solidFill>
                  <a:schemeClr val="tx2"/>
                </a:solidFill>
              </a:rPr>
              <a:t>あまり</a:t>
            </a:r>
            <a:r>
              <a:rPr lang="ja-JP" altLang="ja-JP" sz="2400" dirty="0">
                <a:solidFill>
                  <a:schemeClr val="tx2"/>
                </a:solidFill>
              </a:rPr>
              <a:t>応用できていないことを</a:t>
            </a:r>
            <a:r>
              <a:rPr lang="ja-JP" altLang="ja-JP" sz="2400" dirty="0" smtClean="0">
                <a:solidFill>
                  <a:schemeClr val="tx2"/>
                </a:solidFill>
              </a:rPr>
              <a:t>反省</a:t>
            </a:r>
            <a:r>
              <a:rPr lang="ja-JP" altLang="en-US" sz="2400" dirty="0" smtClean="0">
                <a:solidFill>
                  <a:schemeClr val="tx2"/>
                </a:solidFill>
              </a:rPr>
              <a:t>した上で、</a:t>
            </a:r>
            <a:r>
              <a:rPr lang="ja-JP" altLang="ja-JP" sz="2400" dirty="0" smtClean="0">
                <a:solidFill>
                  <a:schemeClr val="tx2"/>
                </a:solidFill>
              </a:rPr>
              <a:t>社会人</a:t>
            </a:r>
            <a:r>
              <a:rPr lang="ja-JP" altLang="ja-JP" sz="2400" dirty="0">
                <a:solidFill>
                  <a:schemeClr val="tx2"/>
                </a:solidFill>
              </a:rPr>
              <a:t>基礎の知識を繰り返して</a:t>
            </a:r>
            <a:r>
              <a:rPr lang="ja-JP" altLang="ja-JP" sz="2400" dirty="0" smtClean="0">
                <a:solidFill>
                  <a:schemeClr val="tx2"/>
                </a:solidFill>
              </a:rPr>
              <a:t>、</a:t>
            </a:r>
            <a:r>
              <a:rPr lang="ja-JP" altLang="en-US" sz="2400" dirty="0" smtClean="0">
                <a:solidFill>
                  <a:schemeClr val="tx2"/>
                </a:solidFill>
              </a:rPr>
              <a:t>学んだ。</a:t>
            </a:r>
            <a:endParaRPr lang="en-US" altLang="ja-JP" sz="2400" dirty="0" smtClean="0">
              <a:solidFill>
                <a:schemeClr val="tx2"/>
              </a:solidFill>
            </a:endParaRPr>
          </a:p>
          <a:p>
            <a:pPr>
              <a:lnSpc>
                <a:spcPct val="200000"/>
              </a:lnSpc>
            </a:pPr>
            <a:r>
              <a:rPr lang="ja-JP" altLang="ja-JP" sz="2400" dirty="0">
                <a:solidFill>
                  <a:schemeClr val="tx2"/>
                </a:solidFill>
              </a:rPr>
              <a:t>目的と原因を深く考えるようになって、見方が変わって</a:t>
            </a:r>
            <a:r>
              <a:rPr lang="ja-JP" altLang="ja-JP" sz="2400" dirty="0" smtClean="0">
                <a:solidFill>
                  <a:schemeClr val="tx2"/>
                </a:solidFill>
              </a:rPr>
              <a:t>い</a:t>
            </a:r>
            <a:r>
              <a:rPr lang="ja-JP" altLang="en-US" sz="2400" dirty="0" smtClean="0">
                <a:solidFill>
                  <a:schemeClr val="tx2"/>
                </a:solidFill>
              </a:rPr>
              <a:t>った。</a:t>
            </a:r>
            <a:endParaRPr kumimoji="1" lang="ja-JP" altLang="en-US" sz="2400" dirty="0"/>
          </a:p>
        </p:txBody>
      </p:sp>
      <p:sp>
        <p:nvSpPr>
          <p:cNvPr id="4" name="縦巻き 3"/>
          <p:cNvSpPr/>
          <p:nvPr/>
        </p:nvSpPr>
        <p:spPr>
          <a:xfrm>
            <a:off x="261764" y="919040"/>
            <a:ext cx="1308507" cy="4824536"/>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200" dirty="0" smtClean="0">
                <a:latin typeface="Meiryo UI" panose="020B0604030504040204" pitchFamily="50" charset="-128"/>
                <a:ea typeface="Meiryo UI" panose="020B0604030504040204" pitchFamily="50" charset="-128"/>
              </a:rPr>
              <a:t>対策</a:t>
            </a:r>
            <a:endParaRPr kumimoji="1" lang="ja-JP" altLang="en-US" sz="3200" dirty="0"/>
          </a:p>
        </p:txBody>
      </p:sp>
      <p:pic>
        <p:nvPicPr>
          <p:cNvPr id="6" name="図 5" descr="pick.png"/>
          <p:cNvPicPr>
            <a:picLocks noChangeAspect="1"/>
          </p:cNvPicPr>
          <p:nvPr/>
        </p:nvPicPr>
        <p:blipFill>
          <a:blip r:embed="rId3" cstate="print"/>
          <a:stretch>
            <a:fillRect/>
          </a:stretch>
        </p:blipFill>
        <p:spPr>
          <a:xfrm>
            <a:off x="10083955" y="4335549"/>
            <a:ext cx="1648876" cy="2282180"/>
          </a:xfrm>
          <a:prstGeom prst="rect">
            <a:avLst/>
          </a:prstGeom>
        </p:spPr>
      </p:pic>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21</a:t>
            </a:r>
            <a:endParaRPr kumimoji="1" lang="ja-JP" altLang="en-US" dirty="0">
              <a:solidFill>
                <a:schemeClr val="tx1"/>
              </a:solidFill>
            </a:endParaRPr>
          </a:p>
        </p:txBody>
      </p:sp>
    </p:spTree>
    <p:extLst>
      <p:ext uri="{BB962C8B-B14F-4D97-AF65-F5344CB8AC3E}">
        <p14:creationId xmlns:p14="http://schemas.microsoft.com/office/powerpoint/2010/main" val="145232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1 3"/>
          <p:cNvSpPr/>
          <p:nvPr/>
        </p:nvSpPr>
        <p:spPr>
          <a:xfrm rot="21381617">
            <a:off x="242722" y="174316"/>
            <a:ext cx="1872208" cy="1728192"/>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200" dirty="0" smtClean="0"/>
              <a:t>結果</a:t>
            </a:r>
            <a:endParaRPr kumimoji="1" lang="ja-JP" altLang="en-US" sz="3200" dirty="0"/>
          </a:p>
        </p:txBody>
      </p:sp>
      <p:pic>
        <p:nvPicPr>
          <p:cNvPr id="5" name="图片 8" descr="fa101man036"/>
          <p:cNvPicPr>
            <a:picLocks noChangeAspect="1"/>
          </p:cNvPicPr>
          <p:nvPr/>
        </p:nvPicPr>
        <p:blipFill>
          <a:blip r:embed="rId3" cstate="print"/>
          <a:stretch>
            <a:fillRect/>
          </a:stretch>
        </p:blipFill>
        <p:spPr>
          <a:xfrm>
            <a:off x="9622804" y="3284984"/>
            <a:ext cx="2152650" cy="3393616"/>
          </a:xfrm>
          <a:prstGeom prst="rect">
            <a:avLst/>
          </a:prstGeom>
        </p:spPr>
      </p:pic>
      <p:sp>
        <p:nvSpPr>
          <p:cNvPr id="2" name="角丸四角形吹き出し 1"/>
          <p:cNvSpPr/>
          <p:nvPr/>
        </p:nvSpPr>
        <p:spPr>
          <a:xfrm>
            <a:off x="1845940" y="1484784"/>
            <a:ext cx="7272808" cy="3857048"/>
          </a:xfrm>
          <a:prstGeom prst="wedgeRoundRectCallout">
            <a:avLst>
              <a:gd name="adj1" fmla="val 60442"/>
              <a:gd name="adj2" fmla="val 34195"/>
              <a:gd name="adj3" fmla="val 16667"/>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2400" dirty="0">
                <a:solidFill>
                  <a:schemeClr val="tx2"/>
                </a:solidFill>
                <a:latin typeface="Meiryo UI" panose="020B0604030504040204" pitchFamily="50" charset="-128"/>
                <a:ea typeface="Meiryo UI" panose="020B0604030504040204" pitchFamily="50" charset="-128"/>
              </a:rPr>
              <a:t>作業を完了させるだけでは社会人としての責任感はあまり</a:t>
            </a:r>
            <a:r>
              <a:rPr lang="ja-JP" altLang="ja-JP" sz="2400" dirty="0" smtClean="0">
                <a:solidFill>
                  <a:schemeClr val="tx2"/>
                </a:solidFill>
                <a:latin typeface="Meiryo UI" panose="020B0604030504040204" pitchFamily="50" charset="-128"/>
                <a:ea typeface="Meiryo UI" panose="020B0604030504040204" pitchFamily="50" charset="-128"/>
              </a:rPr>
              <a:t>ない</a:t>
            </a:r>
            <a:r>
              <a:rPr lang="ja-JP" altLang="en-US" sz="2400" dirty="0">
                <a:solidFill>
                  <a:schemeClr val="tx2"/>
                </a:solidFill>
                <a:latin typeface="Meiryo UI" panose="020B0604030504040204" pitchFamily="50" charset="-128"/>
                <a:ea typeface="Meiryo UI" panose="020B0604030504040204" pitchFamily="50" charset="-128"/>
              </a:rPr>
              <a:t>。</a:t>
            </a:r>
            <a:endParaRPr kumimoji="1" lang="ja-JP" altLang="en-US" sz="2400" dirty="0">
              <a:solidFill>
                <a:schemeClr val="tx1"/>
              </a:solidFill>
            </a:endParaRPr>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22</a:t>
            </a:r>
            <a:endParaRPr kumimoji="1" lang="ja-JP" altLang="en-US" dirty="0">
              <a:solidFill>
                <a:schemeClr val="tx1"/>
              </a:solidFill>
            </a:endParaRPr>
          </a:p>
        </p:txBody>
      </p:sp>
    </p:spTree>
    <p:extLst>
      <p:ext uri="{BB962C8B-B14F-4D97-AF65-F5344CB8AC3E}">
        <p14:creationId xmlns:p14="http://schemas.microsoft.com/office/powerpoint/2010/main" val="133089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4752528"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chemeClr val="bg1"/>
                </a:solidFill>
              </a:rPr>
              <a:t>１．これまでの研修内容</a:t>
            </a:r>
            <a:endParaRPr lang="en-US" altLang="ja-JP" sz="3200" dirty="0">
              <a:solidFill>
                <a:schemeClr val="bg1"/>
              </a:solidFill>
            </a:endParaRPr>
          </a:p>
        </p:txBody>
      </p:sp>
      <p:sp>
        <p:nvSpPr>
          <p:cNvPr id="5" name="角丸四角形 4"/>
          <p:cNvSpPr/>
          <p:nvPr/>
        </p:nvSpPr>
        <p:spPr>
          <a:xfrm>
            <a:off x="3358108" y="3283560"/>
            <a:ext cx="4752528" cy="937528"/>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rgbClr val="58B6C0"/>
                </a:solidFill>
              </a:rPr>
              <a:t>２．生活について</a:t>
            </a:r>
            <a:endParaRPr lang="en-US" altLang="ja-JP" sz="3200" dirty="0">
              <a:solidFill>
                <a:srgbClr val="58B6C0"/>
              </a:solidFill>
            </a:endParaRPr>
          </a:p>
        </p:txBody>
      </p:sp>
      <p:sp>
        <p:nvSpPr>
          <p:cNvPr id="6" name="角丸四角形 5"/>
          <p:cNvSpPr/>
          <p:nvPr/>
        </p:nvSpPr>
        <p:spPr>
          <a:xfrm>
            <a:off x="3358108" y="5194607"/>
            <a:ext cx="475252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prstClr val="white"/>
                </a:solidFill>
              </a:rPr>
              <a:t>３．</a:t>
            </a:r>
            <a:r>
              <a:rPr lang="ja-JP" altLang="ja-JP" sz="3200" dirty="0">
                <a:solidFill>
                  <a:prstClr val="white"/>
                </a:solidFill>
              </a:rPr>
              <a:t>今後の目標</a:t>
            </a: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23</a:t>
            </a:r>
            <a:endParaRPr kumimoji="1" lang="ja-JP" altLang="en-US" dirty="0">
              <a:solidFill>
                <a:schemeClr val="tx1"/>
              </a:solidFill>
            </a:endParaRPr>
          </a:p>
        </p:txBody>
      </p:sp>
    </p:spTree>
    <p:extLst>
      <p:ext uri="{BB962C8B-B14F-4D97-AF65-F5344CB8AC3E}">
        <p14:creationId xmlns:p14="http://schemas.microsoft.com/office/powerpoint/2010/main" val="13041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1053852" y="548680"/>
            <a:ext cx="2355372" cy="2736304"/>
          </a:xfrm>
        </p:spPr>
      </p:pic>
      <p:sp>
        <p:nvSpPr>
          <p:cNvPr id="6" name="雲形吹き出し 5"/>
          <p:cNvSpPr/>
          <p:nvPr/>
        </p:nvSpPr>
        <p:spPr>
          <a:xfrm>
            <a:off x="8612362" y="1659838"/>
            <a:ext cx="2452932" cy="1763282"/>
          </a:xfrm>
          <a:prstGeom prst="cloudCallout">
            <a:avLst>
              <a:gd name="adj1" fmla="val 51074"/>
              <a:gd name="adj2" fmla="val 51200"/>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400" dirty="0">
                <a:solidFill>
                  <a:schemeClr val="tx2"/>
                </a:solidFill>
                <a:latin typeface="Meiryo UI" panose="020B0604030504040204" pitchFamily="50" charset="-128"/>
                <a:ea typeface="Meiryo UI" panose="020B0604030504040204" pitchFamily="50" charset="-128"/>
              </a:rPr>
              <a:t>慣れな</a:t>
            </a:r>
            <a:r>
              <a:rPr lang="ja-JP" altLang="en-US" sz="2400" dirty="0">
                <a:solidFill>
                  <a:schemeClr val="tx2"/>
                </a:solidFill>
                <a:latin typeface="Meiryo UI" panose="020B0604030504040204" pitchFamily="50" charset="-128"/>
                <a:ea typeface="Meiryo UI" panose="020B0604030504040204" pitchFamily="50" charset="-128"/>
              </a:rPr>
              <a:t>い</a:t>
            </a:r>
            <a:endParaRPr lang="ja-JP" altLang="zh-CN" sz="2400" dirty="0">
              <a:solidFill>
                <a:schemeClr val="tx2"/>
              </a:solidFill>
              <a:latin typeface="Meiryo UI" panose="020B0604030504040204" pitchFamily="50" charset="-128"/>
              <a:ea typeface="Meiryo UI" panose="020B0604030504040204" pitchFamily="50" charset="-128"/>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24</a:t>
            </a:r>
            <a:endParaRPr kumimoji="1" lang="ja-JP" altLang="en-US" dirty="0">
              <a:solidFill>
                <a:schemeClr val="tx1"/>
              </a:solidFill>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828" y="3553651"/>
            <a:ext cx="3857235" cy="2892926"/>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8828" y="3645024"/>
            <a:ext cx="1982857" cy="2815380"/>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4283" y="34693"/>
            <a:ext cx="4333721" cy="3250291"/>
          </a:xfrm>
          <a:prstGeom prst="rect">
            <a:avLst/>
          </a:prstGeom>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71839" y="3876194"/>
            <a:ext cx="3137387" cy="2353040"/>
          </a:xfrm>
          <a:prstGeom prst="rect">
            <a:avLst/>
          </a:prstGeom>
        </p:spPr>
      </p:pic>
    </p:spTree>
    <p:extLst>
      <p:ext uri="{BB962C8B-B14F-4D97-AF65-F5344CB8AC3E}">
        <p14:creationId xmlns:p14="http://schemas.microsoft.com/office/powerpoint/2010/main" val="347272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6166420" y="0"/>
            <a:ext cx="4906663" cy="3121281"/>
          </a:xfr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262935">
            <a:off x="2899884" y="3873041"/>
            <a:ext cx="3261356" cy="2446017"/>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25</a:t>
            </a:r>
            <a:endParaRPr kumimoji="1" lang="ja-JP" altLang="en-US" dirty="0">
              <a:solidFill>
                <a:schemeClr val="tx1"/>
              </a:solidFill>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071841">
            <a:off x="161733" y="398905"/>
            <a:ext cx="4864207" cy="3648155"/>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093008">
            <a:off x="6835401" y="3311698"/>
            <a:ext cx="3568702" cy="3568702"/>
          </a:xfrm>
          <a:prstGeom prst="rect">
            <a:avLst/>
          </a:prstGeom>
        </p:spPr>
      </p:pic>
    </p:spTree>
    <p:extLst>
      <p:ext uri="{BB962C8B-B14F-4D97-AF65-F5344CB8AC3E}">
        <p14:creationId xmlns:p14="http://schemas.microsoft.com/office/powerpoint/2010/main" val="296440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rot="1111457">
            <a:off x="8630883" y="507491"/>
            <a:ext cx="3282507" cy="5623521"/>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87966">
            <a:off x="545235" y="-227559"/>
            <a:ext cx="2820772" cy="3768375"/>
          </a:xfrm>
          <a:prstGeom prst="rect">
            <a:avLst/>
          </a:prstGeom>
        </p:spPr>
      </p:pic>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26</a:t>
            </a:r>
            <a:endParaRPr kumimoji="1" lang="ja-JP" altLang="en-US" dirty="0">
              <a:solidFill>
                <a:schemeClr val="tx1"/>
              </a:solidFill>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343764">
            <a:off x="1992729" y="2590179"/>
            <a:ext cx="3207112" cy="4276149"/>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4078449" y="722164"/>
            <a:ext cx="4606421" cy="3454816"/>
          </a:xfrm>
          <a:prstGeom prst="rect">
            <a:avLst/>
          </a:prstGeom>
        </p:spPr>
      </p:pic>
    </p:spTree>
    <p:extLst>
      <p:ext uri="{BB962C8B-B14F-4D97-AF65-F5344CB8AC3E}">
        <p14:creationId xmlns:p14="http://schemas.microsoft.com/office/powerpoint/2010/main" val="387550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2 3"/>
          <p:cNvSpPr/>
          <p:nvPr/>
        </p:nvSpPr>
        <p:spPr>
          <a:xfrm>
            <a:off x="1773932" y="476672"/>
            <a:ext cx="7560840" cy="4896544"/>
          </a:xfrm>
          <a:prstGeom prst="irregularSeal2">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2400" dirty="0">
                <a:solidFill>
                  <a:schemeClr val="bg1"/>
                </a:solidFill>
                <a:latin typeface="Meiryo UI" panose="020B0604030504040204" pitchFamily="50" charset="-128"/>
                <a:ea typeface="Meiryo UI" panose="020B0604030504040204" pitchFamily="50" charset="-128"/>
              </a:rPr>
              <a:t>定期券がなくなったことが</a:t>
            </a:r>
            <a:r>
              <a:rPr lang="ja-JP" altLang="ja-JP" sz="2400" dirty="0" smtClean="0">
                <a:solidFill>
                  <a:schemeClr val="bg1"/>
                </a:solidFill>
                <a:latin typeface="Meiryo UI" panose="020B0604030504040204" pitchFamily="50" charset="-128"/>
                <a:ea typeface="Meiryo UI" panose="020B0604030504040204" pitchFamily="50" charset="-128"/>
              </a:rPr>
              <a:t>あ</a:t>
            </a:r>
            <a:r>
              <a:rPr lang="ja-JP" altLang="en-US" sz="2400" dirty="0" smtClean="0">
                <a:solidFill>
                  <a:schemeClr val="bg1"/>
                </a:solidFill>
                <a:latin typeface="Meiryo UI" panose="020B0604030504040204" pitchFamily="50" charset="-128"/>
                <a:ea typeface="Meiryo UI" panose="020B0604030504040204" pitchFamily="50" charset="-128"/>
              </a:rPr>
              <a:t>る。</a:t>
            </a:r>
            <a:endParaRPr kumimoji="1" lang="ja-JP" altLang="en-US" sz="2400" dirty="0">
              <a:solidFill>
                <a:schemeClr val="bg1"/>
              </a:solidFill>
            </a:endParaRPr>
          </a:p>
        </p:txBody>
      </p: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l="20688" r="24401"/>
          <a:stretch/>
        </p:blipFill>
        <p:spPr>
          <a:xfrm>
            <a:off x="10158775" y="3148694"/>
            <a:ext cx="2052967" cy="3738694"/>
          </a:xfrm>
          <a:prstGeom prst="rect">
            <a:avLst/>
          </a:prstGeom>
        </p:spPr>
      </p:pic>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27</a:t>
            </a:r>
            <a:endParaRPr kumimoji="1" lang="ja-JP" altLang="en-US" dirty="0">
              <a:solidFill>
                <a:schemeClr val="tx1"/>
              </a:solidFill>
            </a:endParaRPr>
          </a:p>
        </p:txBody>
      </p:sp>
    </p:spTree>
    <p:extLst>
      <p:ext uri="{BB962C8B-B14F-4D97-AF65-F5344CB8AC3E}">
        <p14:creationId xmlns:p14="http://schemas.microsoft.com/office/powerpoint/2010/main" val="19249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4752528"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chemeClr val="bg1"/>
                </a:solidFill>
              </a:rPr>
              <a:t>１．これまでの研修内容</a:t>
            </a:r>
            <a:endParaRPr lang="en-US" altLang="ja-JP" sz="3200" dirty="0">
              <a:solidFill>
                <a:schemeClr val="bg1"/>
              </a:solidFill>
            </a:endParaRPr>
          </a:p>
        </p:txBody>
      </p:sp>
      <p:sp>
        <p:nvSpPr>
          <p:cNvPr id="5" name="角丸四角形 4"/>
          <p:cNvSpPr/>
          <p:nvPr/>
        </p:nvSpPr>
        <p:spPr>
          <a:xfrm>
            <a:off x="3358108" y="3283560"/>
            <a:ext cx="475252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prstClr val="white"/>
                </a:solidFill>
              </a:rPr>
              <a:t>２．生活について</a:t>
            </a:r>
            <a:endParaRPr lang="en-US" altLang="ja-JP" sz="3200" dirty="0">
              <a:solidFill>
                <a:prstClr val="white"/>
              </a:solidFill>
            </a:endParaRPr>
          </a:p>
        </p:txBody>
      </p:sp>
      <p:sp>
        <p:nvSpPr>
          <p:cNvPr id="6" name="角丸四角形 5"/>
          <p:cNvSpPr/>
          <p:nvPr/>
        </p:nvSpPr>
        <p:spPr>
          <a:xfrm>
            <a:off x="3358108" y="5194607"/>
            <a:ext cx="4752528"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rgbClr val="58B6C0"/>
                </a:solidFill>
              </a:rPr>
              <a:t>３．</a:t>
            </a:r>
            <a:r>
              <a:rPr lang="ja-JP" altLang="ja-JP" sz="3200" dirty="0">
                <a:solidFill>
                  <a:srgbClr val="58B6C0"/>
                </a:solidFill>
              </a:rPr>
              <a:t>今後の目標</a:t>
            </a: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28</a:t>
            </a:r>
            <a:endParaRPr kumimoji="1" lang="ja-JP" altLang="en-US" dirty="0">
              <a:solidFill>
                <a:schemeClr val="tx1"/>
              </a:solidFill>
            </a:endParaRPr>
          </a:p>
        </p:txBody>
      </p:sp>
    </p:spTree>
    <p:extLst>
      <p:ext uri="{BB962C8B-B14F-4D97-AF65-F5344CB8AC3E}">
        <p14:creationId xmlns:p14="http://schemas.microsoft.com/office/powerpoint/2010/main" val="325595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521903" y="3212976"/>
            <a:ext cx="9638928" cy="1008112"/>
          </a:xfrm>
        </p:spPr>
        <p:txBody>
          <a:bodyPr>
            <a:normAutofit/>
          </a:bodyPr>
          <a:lstStyle/>
          <a:p>
            <a:pPr algn="ctr"/>
            <a:r>
              <a:rPr lang="ja-JP" altLang="ja-JP" sz="2400" dirty="0">
                <a:solidFill>
                  <a:schemeClr val="tx2"/>
                </a:solidFill>
              </a:rPr>
              <a:t>卒業後、私は</a:t>
            </a:r>
            <a:r>
              <a:rPr lang="en-US" altLang="ja-JP" sz="2400" dirty="0">
                <a:solidFill>
                  <a:schemeClr val="tx2"/>
                </a:solidFill>
              </a:rPr>
              <a:t>IT</a:t>
            </a:r>
            <a:r>
              <a:rPr lang="ja-JP" altLang="ja-JP" sz="2400" dirty="0">
                <a:solidFill>
                  <a:schemeClr val="tx2"/>
                </a:solidFill>
              </a:rPr>
              <a:t>関連の会社に就職</a:t>
            </a:r>
            <a:r>
              <a:rPr lang="ja-JP" altLang="ja-JP" sz="2400" dirty="0" smtClean="0">
                <a:solidFill>
                  <a:schemeClr val="tx2"/>
                </a:solidFill>
              </a:rPr>
              <a:t>したい</a:t>
            </a:r>
            <a:r>
              <a:rPr lang="ja-JP" altLang="en-US" sz="2400" dirty="0">
                <a:solidFill>
                  <a:schemeClr val="tx2"/>
                </a:solidFill>
              </a:rPr>
              <a:t>。</a:t>
            </a:r>
            <a:endParaRPr kumimoji="1" lang="ja-JP" altLang="en-US" sz="2400" dirty="0"/>
          </a:p>
        </p:txBody>
      </p:sp>
      <p:sp>
        <p:nvSpPr>
          <p:cNvPr id="4" name="下カーブ リボン 3"/>
          <p:cNvSpPr/>
          <p:nvPr/>
        </p:nvSpPr>
        <p:spPr>
          <a:xfrm>
            <a:off x="4066933" y="548680"/>
            <a:ext cx="4548867" cy="1512168"/>
          </a:xfrm>
          <a:prstGeom prst="ellipseRibbon">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3200" dirty="0" smtClean="0"/>
              <a:t>今後</a:t>
            </a:r>
            <a:r>
              <a:rPr lang="ja-JP" altLang="ja-JP" sz="3200" dirty="0"/>
              <a:t>の目標</a:t>
            </a:r>
          </a:p>
          <a:p>
            <a:pPr algn="ctr"/>
            <a:endParaRPr kumimoji="1" lang="ja-JP" altLang="en-US" dirty="0"/>
          </a:p>
        </p:txBody>
      </p:sp>
      <p:grpSp>
        <p:nvGrpSpPr>
          <p:cNvPr id="5" name="グループ化 4"/>
          <p:cNvGrpSpPr/>
          <p:nvPr/>
        </p:nvGrpSpPr>
        <p:grpSpPr>
          <a:xfrm>
            <a:off x="9846672" y="4797152"/>
            <a:ext cx="2628318" cy="2411334"/>
            <a:chOff x="628649" y="1257299"/>
            <a:chExt cx="2628318" cy="2411334"/>
          </a:xfrm>
        </p:grpSpPr>
        <p:sp>
          <p:nvSpPr>
            <p:cNvPr id="6" name="円/楕円 5" title="Task 4- market analysis, review and monitoring"/>
            <p:cNvSpPr/>
            <p:nvPr/>
          </p:nvSpPr>
          <p:spPr>
            <a:xfrm>
              <a:off x="1077647" y="1489313"/>
              <a:ext cx="2179320" cy="2179320"/>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sp>
        <p:sp>
          <p:nvSpPr>
            <p:cNvPr id="7" name="円/楕円 4"/>
            <p:cNvSpPr/>
            <p:nvPr/>
          </p:nvSpPr>
          <p:spPr>
            <a:xfrm>
              <a:off x="628649"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tabLst/>
              </a:pPr>
              <a:endParaRPr lang="ja-JP" altLang="en-US" sz="1400" b="0" i="0" u="none" strike="noStrike" kern="1200" cap="none" normalizeH="0" noProof="0" dirty="0">
                <a:ln/>
                <a:effectLst/>
                <a:latin typeface="Meiryo UI" panose="020B0604030504040204" pitchFamily="50" charset="-128"/>
                <a:ea typeface="Meiryo UI" panose="020B0604030504040204" pitchFamily="50" charset="-128"/>
              </a:endParaRPr>
            </a:p>
          </p:txBody>
        </p:sp>
      </p:grpSp>
      <p:sp>
        <p:nvSpPr>
          <p:cNvPr id="9" name="正方形/長方形 8"/>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29</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836" y="3446992"/>
            <a:ext cx="1980337" cy="3164348"/>
          </a:xfrm>
          <a:prstGeom prst="rect">
            <a:avLst/>
          </a:prstGeom>
        </p:spPr>
      </p:pic>
    </p:spTree>
    <p:extLst>
      <p:ext uri="{BB962C8B-B14F-4D97-AF65-F5344CB8AC3E}">
        <p14:creationId xmlns:p14="http://schemas.microsoft.com/office/powerpoint/2010/main" val="394852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4752528"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rgbClr val="58B6C0"/>
                </a:solidFill>
              </a:rPr>
              <a:t>１．これまでの研修内容</a:t>
            </a:r>
            <a:endParaRPr lang="en-US" altLang="ja-JP" sz="3200" dirty="0">
              <a:solidFill>
                <a:srgbClr val="58B6C0"/>
              </a:solidFill>
            </a:endParaRPr>
          </a:p>
        </p:txBody>
      </p:sp>
      <p:sp>
        <p:nvSpPr>
          <p:cNvPr id="5" name="角丸四角形 4"/>
          <p:cNvSpPr/>
          <p:nvPr/>
        </p:nvSpPr>
        <p:spPr>
          <a:xfrm>
            <a:off x="3358108" y="3283560"/>
            <a:ext cx="475252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prstClr val="white"/>
                </a:solidFill>
              </a:rPr>
              <a:t>２．生活について</a:t>
            </a:r>
            <a:endParaRPr lang="en-US" altLang="ja-JP" sz="3200" dirty="0">
              <a:solidFill>
                <a:prstClr val="white"/>
              </a:solidFill>
            </a:endParaRPr>
          </a:p>
        </p:txBody>
      </p:sp>
      <p:sp>
        <p:nvSpPr>
          <p:cNvPr id="6" name="角丸四角形 5"/>
          <p:cNvSpPr/>
          <p:nvPr/>
        </p:nvSpPr>
        <p:spPr>
          <a:xfrm>
            <a:off x="3358108" y="5194607"/>
            <a:ext cx="475252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prstClr val="white"/>
                </a:solidFill>
              </a:rPr>
              <a:t>３．</a:t>
            </a:r>
            <a:r>
              <a:rPr lang="ja-JP" altLang="ja-JP" sz="3200" dirty="0">
                <a:solidFill>
                  <a:prstClr val="white"/>
                </a:solidFill>
              </a:rPr>
              <a:t>今後の目標</a:t>
            </a: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3</a:t>
            </a:r>
            <a:endParaRPr kumimoji="1" lang="ja-JP" altLang="en-US" dirty="0">
              <a:solidFill>
                <a:schemeClr val="tx1"/>
              </a:solidFill>
            </a:endParaRPr>
          </a:p>
        </p:txBody>
      </p:sp>
    </p:spTree>
    <p:extLst>
      <p:ext uri="{BB962C8B-B14F-4D97-AF65-F5344CB8AC3E}">
        <p14:creationId xmlns:p14="http://schemas.microsoft.com/office/powerpoint/2010/main" val="319942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sz="half" idx="1"/>
          </p:nvPr>
        </p:nvSpPr>
        <p:spPr>
          <a:xfrm>
            <a:off x="1270493" y="2259539"/>
            <a:ext cx="9937104" cy="3096344"/>
          </a:xfrm>
        </p:spPr>
        <p:txBody>
          <a:bodyPr rtlCol="0"/>
          <a:lstStyle/>
          <a:p>
            <a:pPr marL="0" indent="0">
              <a:lnSpc>
                <a:spcPct val="150000"/>
              </a:lnSpc>
              <a:buNone/>
            </a:pPr>
            <a:r>
              <a:rPr lang="ja-JP" altLang="en-US" dirty="0" smtClean="0"/>
              <a:t>　</a:t>
            </a:r>
            <a:r>
              <a:rPr lang="ja-JP" altLang="ja-JP" sz="2400" dirty="0" smtClean="0"/>
              <a:t>インターンシップ中</a:t>
            </a:r>
            <a:r>
              <a:rPr lang="ja-JP" altLang="ja-JP" sz="2400" dirty="0"/>
              <a:t>会社の方々にご支援いただき、ありがとうございました。色々と迷惑をお掛けしたと思いますが最後まで私たちに付き合っていただきまして、誠にありがとうございます。</a:t>
            </a:r>
            <a:endParaRPr lang="ja-JP" altLang="en-US" sz="2400" dirty="0"/>
          </a:p>
        </p:txBody>
      </p:sp>
      <p:grpSp>
        <p:nvGrpSpPr>
          <p:cNvPr id="7" name="グループ化 6"/>
          <p:cNvGrpSpPr/>
          <p:nvPr/>
        </p:nvGrpSpPr>
        <p:grpSpPr>
          <a:xfrm>
            <a:off x="10486900" y="4446666"/>
            <a:ext cx="2628318" cy="2411334"/>
            <a:chOff x="628649" y="1257299"/>
            <a:chExt cx="2628318" cy="2411334"/>
          </a:xfrm>
        </p:grpSpPr>
        <p:sp>
          <p:nvSpPr>
            <p:cNvPr id="8" name="円/楕円 7" title="Task 4- market analysis, review and monitoring"/>
            <p:cNvSpPr/>
            <p:nvPr/>
          </p:nvSpPr>
          <p:spPr>
            <a:xfrm>
              <a:off x="1077647" y="1489313"/>
              <a:ext cx="2179320" cy="2179320"/>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sp>
        <p:sp>
          <p:nvSpPr>
            <p:cNvPr id="9" name="円/楕円 4"/>
            <p:cNvSpPr/>
            <p:nvPr/>
          </p:nvSpPr>
          <p:spPr>
            <a:xfrm>
              <a:off x="628649"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tabLst/>
              </a:pPr>
              <a:endParaRPr lang="ja-JP" altLang="en-US" sz="1400" b="0" i="0" u="none" strike="noStrike" kern="1200" cap="none" normalizeH="0" noProof="0" dirty="0">
                <a:ln/>
                <a:effectLst/>
                <a:latin typeface="Meiryo UI" panose="020B0604030504040204" pitchFamily="50" charset="-128"/>
                <a:ea typeface="Meiryo UI" panose="020B0604030504040204" pitchFamily="50" charset="-128"/>
              </a:endParaRPr>
            </a:p>
          </p:txBody>
        </p:sp>
      </p:grpSp>
      <p:grpSp>
        <p:nvGrpSpPr>
          <p:cNvPr id="11" name="グループ化 10"/>
          <p:cNvGrpSpPr/>
          <p:nvPr/>
        </p:nvGrpSpPr>
        <p:grpSpPr>
          <a:xfrm>
            <a:off x="8454933" y="4653136"/>
            <a:ext cx="3778174" cy="2998074"/>
            <a:chOff x="3562350" y="1257299"/>
            <a:chExt cx="3778174" cy="2998074"/>
          </a:xfrm>
        </p:grpSpPr>
        <p:sp>
          <p:nvSpPr>
            <p:cNvPr id="12" name="円/楕円 11" title="Task 2- product and brand launch"/>
            <p:cNvSpPr/>
            <p:nvPr/>
          </p:nvSpPr>
          <p:spPr>
            <a:xfrm>
              <a:off x="5161204" y="2076053"/>
              <a:ext cx="2179320" cy="2179320"/>
            </a:xfrm>
            <a:prstGeom prst="ellipse">
              <a:avLst/>
            </a:prstGeom>
          </p:spPr>
          <p:style>
            <a:lnRef idx="0">
              <a:schemeClr val="lt1">
                <a:hueOff val="0"/>
                <a:satOff val="0"/>
                <a:lumOff val="0"/>
                <a:alphaOff val="0"/>
              </a:schemeClr>
            </a:lnRef>
            <a:fillRef idx="3">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sp>
        <p:sp>
          <p:nvSpPr>
            <p:cNvPr id="13" name="円/楕円 4"/>
            <p:cNvSpPr/>
            <p:nvPr/>
          </p:nvSpPr>
          <p:spPr>
            <a:xfrm>
              <a:off x="3562350"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tabLst/>
              </a:pPr>
              <a:endParaRPr lang="ja-JP" altLang="en-US" sz="1400" b="0" i="0" u="none" strike="noStrike" kern="1200" cap="none" normalizeH="0" noProof="0" dirty="0">
                <a:ln/>
                <a:effectLst/>
                <a:latin typeface="Meiryo UI" panose="020B0604030504040204" pitchFamily="50" charset="-128"/>
                <a:ea typeface="Meiryo UI" panose="020B0604030504040204" pitchFamily="50" charset="-128"/>
              </a:endParaRPr>
            </a:p>
          </p:txBody>
        </p:sp>
      </p:grpSp>
      <p:sp>
        <p:nvSpPr>
          <p:cNvPr id="3" name="星 6 2"/>
          <p:cNvSpPr/>
          <p:nvPr/>
        </p:nvSpPr>
        <p:spPr>
          <a:xfrm>
            <a:off x="189756" y="0"/>
            <a:ext cx="2304256" cy="2160240"/>
          </a:xfrm>
          <a:prstGeom prst="star6">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smtClean="0"/>
              <a:t>最後</a:t>
            </a:r>
            <a:r>
              <a:rPr lang="ja-JP" altLang="en-US" sz="3200" dirty="0"/>
              <a:t>に</a:t>
            </a:r>
            <a:endParaRPr kumimoji="1" lang="ja-JP" altLang="en-US" sz="3200" dirty="0"/>
          </a:p>
        </p:txBody>
      </p:sp>
      <p:sp>
        <p:nvSpPr>
          <p:cNvPr id="10" name="正方形/長方形 9"/>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3</a:t>
            </a:r>
            <a:r>
              <a:rPr kumimoji="1" lang="en-US" altLang="ja-JP" dirty="0" smtClean="0">
                <a:solidFill>
                  <a:schemeClr val="tx1"/>
                </a:solidFill>
              </a:rPr>
              <a:t>0</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35" y="4127443"/>
            <a:ext cx="2808312" cy="2655478"/>
          </a:xfrm>
          <a:prstGeom prst="rect">
            <a:avLst/>
          </a:prstGeom>
        </p:spPr>
      </p:pic>
    </p:spTree>
    <p:extLst>
      <p:ext uri="{BB962C8B-B14F-4D97-AF65-F5344CB8AC3E}">
        <p14:creationId xmlns:p14="http://schemas.microsoft.com/office/powerpoint/2010/main" val="38154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コンテンツ プレースホルダー 17"/>
          <p:cNvPicPr>
            <a:picLocks noGrp="1" noChangeAspect="1"/>
          </p:cNvPicPr>
          <p:nvPr>
            <p:ph idx="13"/>
          </p:nvPr>
        </p:nvPicPr>
        <p:blipFill>
          <a:blip r:embed="rId3"/>
          <a:stretch>
            <a:fillRect/>
          </a:stretch>
        </p:blipFill>
        <p:spPr>
          <a:xfrm>
            <a:off x="948904" y="1268760"/>
            <a:ext cx="10087405" cy="5400600"/>
          </a:xfrm>
          <a:prstGeom prst="rect">
            <a:avLst/>
          </a:prstGeom>
        </p:spPr>
      </p:pic>
      <p:sp>
        <p:nvSpPr>
          <p:cNvPr id="19" name="右矢印 18"/>
          <p:cNvSpPr/>
          <p:nvPr/>
        </p:nvSpPr>
        <p:spPr>
          <a:xfrm>
            <a:off x="948905" y="1916832"/>
            <a:ext cx="1111620" cy="1080120"/>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solidFill>
                <a:schemeClr val="bg1"/>
              </a:solidFill>
            </a:endParaRPr>
          </a:p>
        </p:txBody>
      </p:sp>
      <p:sp>
        <p:nvSpPr>
          <p:cNvPr id="20" name="右矢印 19"/>
          <p:cNvSpPr/>
          <p:nvPr/>
        </p:nvSpPr>
        <p:spPr>
          <a:xfrm>
            <a:off x="2060525" y="2738769"/>
            <a:ext cx="220984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サンプルアプリ</a:t>
            </a:r>
            <a:r>
              <a:rPr lang="ja-JP" altLang="ja-JP" dirty="0">
                <a:solidFill>
                  <a:schemeClr val="bg1"/>
                </a:solidFill>
                <a:latin typeface="Meiryo UI" panose="020B0604030504040204" pitchFamily="50" charset="-128"/>
                <a:ea typeface="Meiryo UI" panose="020B0604030504040204" pitchFamily="50" charset="-128"/>
              </a:rPr>
              <a:t>研修</a:t>
            </a:r>
            <a:endParaRPr kumimoji="1" lang="ja-JP" altLang="en-US" dirty="0">
              <a:solidFill>
                <a:schemeClr val="bg1"/>
              </a:solidFill>
            </a:endParaRPr>
          </a:p>
        </p:txBody>
      </p:sp>
      <p:sp>
        <p:nvSpPr>
          <p:cNvPr id="21" name="右矢印 20"/>
          <p:cNvSpPr/>
          <p:nvPr/>
        </p:nvSpPr>
        <p:spPr>
          <a:xfrm>
            <a:off x="4341949" y="2738770"/>
            <a:ext cx="220984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障害</a:t>
            </a:r>
            <a:r>
              <a:rPr lang="ja-JP" altLang="ja-JP" dirty="0">
                <a:solidFill>
                  <a:schemeClr val="bg1"/>
                </a:solidFill>
                <a:latin typeface="Meiryo UI" panose="020B0604030504040204" pitchFamily="50" charset="-128"/>
                <a:ea typeface="Meiryo UI" panose="020B0604030504040204" pitchFamily="50" charset="-128"/>
              </a:rPr>
              <a:t>対応研修</a:t>
            </a:r>
            <a:endParaRPr kumimoji="1" lang="ja-JP" altLang="en-US" dirty="0">
              <a:solidFill>
                <a:schemeClr val="bg1"/>
              </a:solidFill>
            </a:endParaRPr>
          </a:p>
        </p:txBody>
      </p:sp>
      <p:sp>
        <p:nvSpPr>
          <p:cNvPr id="25" name="テキスト ボックス 24"/>
          <p:cNvSpPr txBox="1"/>
          <p:nvPr/>
        </p:nvSpPr>
        <p:spPr>
          <a:xfrm>
            <a:off x="3574132" y="328302"/>
            <a:ext cx="4248472" cy="584775"/>
          </a:xfrm>
          <a:prstGeom prst="rect">
            <a:avLst/>
          </a:prstGeom>
          <a:noFill/>
          <a:ln>
            <a:solidFill>
              <a:schemeClr val="bg2"/>
            </a:solidFill>
          </a:ln>
        </p:spPr>
        <p:txBody>
          <a:bodyPr wrap="square" rtlCol="0" anchor="ctr" anchorCtr="1">
            <a:spAutoFit/>
          </a:bodyPr>
          <a:lstStyle/>
          <a:p>
            <a:pPr lvl="0"/>
            <a:r>
              <a:rPr lang="ja-JP" altLang="ja-JP" sz="3200" b="1" dirty="0"/>
              <a:t>これまでの研修内容</a:t>
            </a:r>
          </a:p>
        </p:txBody>
      </p:sp>
      <p:sp>
        <p:nvSpPr>
          <p:cNvPr id="28" name="右矢印 27"/>
          <p:cNvSpPr/>
          <p:nvPr/>
        </p:nvSpPr>
        <p:spPr>
          <a:xfrm>
            <a:off x="7390556" y="4106752"/>
            <a:ext cx="364575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GET</a:t>
            </a:r>
            <a:r>
              <a:rPr lang="ja-JP" altLang="ja-JP" dirty="0" smtClean="0">
                <a:solidFill>
                  <a:schemeClr val="bg1"/>
                </a:solidFill>
                <a:latin typeface="Meiryo UI" panose="020B0604030504040204" pitchFamily="50" charset="-128"/>
                <a:ea typeface="Meiryo UI" panose="020B0604030504040204" pitchFamily="50" charset="-128"/>
              </a:rPr>
              <a:t>ブラウザ検証</a:t>
            </a:r>
            <a:endParaRPr lang="en-US" altLang="ja-JP" dirty="0">
              <a:solidFill>
                <a:schemeClr val="bg1"/>
              </a:solidFill>
              <a:latin typeface="Meiryo UI" panose="020B0604030504040204" pitchFamily="50" charset="-128"/>
              <a:ea typeface="Meiryo UI" panose="020B0604030504040204" pitchFamily="50" charset="-128"/>
            </a:endParaRPr>
          </a:p>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RX</a:t>
            </a:r>
            <a:r>
              <a:rPr lang="ja-JP" altLang="ja-JP" dirty="0">
                <a:solidFill>
                  <a:schemeClr val="bg1"/>
                </a:solidFill>
                <a:latin typeface="Meiryo UI" panose="020B0604030504040204" pitchFamily="50" charset="-128"/>
                <a:ea typeface="Meiryo UI" panose="020B0604030504040204" pitchFamily="50" charset="-128"/>
              </a:rPr>
              <a:t>中国版翻訳の確認</a:t>
            </a:r>
            <a:endParaRPr kumimoji="1" lang="ja-JP" altLang="en-US" dirty="0">
              <a:solidFill>
                <a:schemeClr val="bg1"/>
              </a:solidFill>
            </a:endParaRPr>
          </a:p>
        </p:txBody>
      </p:sp>
      <p:sp>
        <p:nvSpPr>
          <p:cNvPr id="29" name="右矢印 28"/>
          <p:cNvSpPr/>
          <p:nvPr/>
        </p:nvSpPr>
        <p:spPr>
          <a:xfrm>
            <a:off x="1413892" y="5396040"/>
            <a:ext cx="9622417"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日本語勉強</a:t>
            </a:r>
            <a:r>
              <a:rPr lang="ja-JP" altLang="en-US" dirty="0" smtClean="0">
                <a:solidFill>
                  <a:schemeClr val="bg1"/>
                </a:solidFill>
                <a:latin typeface="Meiryo UI" panose="020B0604030504040204" pitchFamily="50" charset="-128"/>
                <a:ea typeface="Meiryo UI" panose="020B0604030504040204" pitchFamily="50" charset="-128"/>
              </a:rPr>
              <a:t>、</a:t>
            </a:r>
            <a:r>
              <a:rPr lang="ja-JP" altLang="ja-JP" dirty="0" smtClean="0">
                <a:solidFill>
                  <a:schemeClr val="bg1"/>
                </a:solidFill>
                <a:latin typeface="Meiryo UI" panose="020B0604030504040204" pitchFamily="50" charset="-128"/>
                <a:ea typeface="Meiryo UI" panose="020B0604030504040204" pitchFamily="50" charset="-128"/>
              </a:rPr>
              <a:t>進捗メール</a:t>
            </a:r>
            <a:r>
              <a:rPr lang="ja-JP" altLang="en-US" dirty="0" smtClean="0">
                <a:solidFill>
                  <a:schemeClr val="bg1"/>
                </a:solidFill>
                <a:latin typeface="Meiryo UI" panose="020B0604030504040204" pitchFamily="50" charset="-128"/>
                <a:ea typeface="Meiryo UI" panose="020B0604030504040204" pitchFamily="50" charset="-128"/>
              </a:rPr>
              <a:t>、</a:t>
            </a:r>
            <a:r>
              <a:rPr lang="ja-JP" altLang="ja-JP" dirty="0">
                <a:solidFill>
                  <a:schemeClr val="bg1"/>
                </a:solidFill>
                <a:latin typeface="Meiryo UI" panose="020B0604030504040204" pitchFamily="50" charset="-128"/>
                <a:ea typeface="Meiryo UI" panose="020B0604030504040204" pitchFamily="50" charset="-128"/>
              </a:rPr>
              <a:t>週報</a:t>
            </a:r>
            <a:endParaRPr kumimoji="1" lang="ja-JP" altLang="en-US" dirty="0">
              <a:solidFill>
                <a:schemeClr val="bg1"/>
              </a:solidFill>
            </a:endParaRPr>
          </a:p>
        </p:txBody>
      </p:sp>
      <p:sp>
        <p:nvSpPr>
          <p:cNvPr id="30" name="右矢印 29"/>
          <p:cNvSpPr/>
          <p:nvPr/>
        </p:nvSpPr>
        <p:spPr>
          <a:xfrm>
            <a:off x="6517388" y="3501008"/>
            <a:ext cx="873168"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solidFill>
                <a:schemeClr val="bg1"/>
              </a:solidFill>
            </a:endParaRPr>
          </a:p>
        </p:txBody>
      </p:sp>
      <p:sp>
        <p:nvSpPr>
          <p:cNvPr id="31" name="円形吹き出し 30"/>
          <p:cNvSpPr/>
          <p:nvPr/>
        </p:nvSpPr>
        <p:spPr>
          <a:xfrm>
            <a:off x="-78187" y="3475285"/>
            <a:ext cx="2599896" cy="1367982"/>
          </a:xfrm>
          <a:prstGeom prst="wedgeEllipseCallout">
            <a:avLst>
              <a:gd name="adj1" fmla="val 1656"/>
              <a:gd name="adj2" fmla="val -107546"/>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smtClean="0">
                <a:solidFill>
                  <a:schemeClr val="bg1"/>
                </a:solidFill>
                <a:latin typeface="Meiryo UI" panose="020B0604030504040204" pitchFamily="50" charset="-128"/>
                <a:ea typeface="Meiryo UI" panose="020B0604030504040204" pitchFamily="50" charset="-128"/>
              </a:rPr>
              <a:t>・</a:t>
            </a:r>
            <a:r>
              <a:rPr lang="ja-JP" altLang="ja-JP" dirty="0" smtClean="0">
                <a:solidFill>
                  <a:schemeClr val="bg1"/>
                </a:solidFill>
                <a:latin typeface="Meiryo UI" panose="020B0604030504040204" pitchFamily="50" charset="-128"/>
                <a:ea typeface="Meiryo UI" panose="020B0604030504040204" pitchFamily="50" charset="-128"/>
              </a:rPr>
              <a:t>社会人基礎</a:t>
            </a:r>
            <a:endParaRPr lang="en-US" altLang="ja-JP" dirty="0" smtClean="0">
              <a:solidFill>
                <a:schemeClr val="bg1"/>
              </a:solidFill>
              <a:latin typeface="Meiryo UI" panose="020B0604030504040204" pitchFamily="50" charset="-128"/>
              <a:ea typeface="Meiryo UI" panose="020B0604030504040204" pitchFamily="50" charset="-128"/>
            </a:endParaRPr>
          </a:p>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GAKUEN</a:t>
            </a:r>
            <a:r>
              <a:rPr lang="ja-JP" altLang="en-US" dirty="0" smtClean="0">
                <a:solidFill>
                  <a:schemeClr val="bg1"/>
                </a:solidFill>
                <a:latin typeface="Meiryo UI" panose="020B0604030504040204" pitchFamily="50" charset="-128"/>
                <a:ea typeface="Meiryo UI" panose="020B0604030504040204" pitchFamily="50" charset="-128"/>
              </a:rPr>
              <a:t>製品学習</a:t>
            </a:r>
            <a:endParaRPr kumimoji="1" lang="ja-JP" altLang="en-US" dirty="0">
              <a:solidFill>
                <a:schemeClr val="bg1"/>
              </a:solidFill>
            </a:endParaRPr>
          </a:p>
        </p:txBody>
      </p:sp>
      <p:sp>
        <p:nvSpPr>
          <p:cNvPr id="11" name="正方形/長方形 10"/>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4</a:t>
            </a:r>
            <a:endParaRPr kumimoji="1" lang="ja-JP" altLang="en-US" dirty="0">
              <a:solidFill>
                <a:schemeClr val="tx1"/>
              </a:solidFill>
            </a:endParaRPr>
          </a:p>
        </p:txBody>
      </p:sp>
      <p:sp>
        <p:nvSpPr>
          <p:cNvPr id="12" name="円形吹き出し 11"/>
          <p:cNvSpPr/>
          <p:nvPr/>
        </p:nvSpPr>
        <p:spPr>
          <a:xfrm>
            <a:off x="7527977" y="2833432"/>
            <a:ext cx="2382859" cy="1128548"/>
          </a:xfrm>
          <a:prstGeom prst="wedgeEllipseCallout">
            <a:avLst>
              <a:gd name="adj1" fmla="val -61015"/>
              <a:gd name="adj2" fmla="val 40292"/>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a:solidFill>
                  <a:schemeClr val="bg1"/>
                </a:solidFill>
                <a:latin typeface="Meiryo UI" panose="020B0604030504040204" pitchFamily="50" charset="-128"/>
                <a:ea typeface="Meiryo UI" panose="020B0604030504040204" pitchFamily="50" charset="-128"/>
              </a:rPr>
              <a:t>・日本語試験</a:t>
            </a:r>
            <a:endParaRPr lang="en-US" altLang="ja-JP" dirty="0">
              <a:solidFill>
                <a:schemeClr val="bg1"/>
              </a:solidFill>
              <a:latin typeface="Meiryo UI" panose="020B0604030504040204" pitchFamily="50" charset="-128"/>
              <a:ea typeface="Meiryo UI" panose="020B0604030504040204" pitchFamily="50" charset="-128"/>
            </a:endParaRPr>
          </a:p>
          <a:p>
            <a:r>
              <a:rPr lang="ja-JP" altLang="en-US" dirty="0">
                <a:solidFill>
                  <a:schemeClr val="bg1"/>
                </a:solidFill>
                <a:latin typeface="Meiryo UI" panose="020B0604030504040204" pitchFamily="50" charset="-128"/>
                <a:ea typeface="Meiryo UI" panose="020B0604030504040204" pitchFamily="50" charset="-128"/>
              </a:rPr>
              <a:t>・佛教大学見学</a:t>
            </a:r>
          </a:p>
        </p:txBody>
      </p:sp>
    </p:spTree>
    <p:extLst>
      <p:ext uri="{BB962C8B-B14F-4D97-AF65-F5344CB8AC3E}">
        <p14:creationId xmlns:p14="http://schemas.microsoft.com/office/powerpoint/2010/main" val="422158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8" grpId="0" animBg="1"/>
      <p:bldP spid="29" grpId="0" animBg="1"/>
      <p:bldP spid="30" grpId="0" animBg="1"/>
      <p:bldP spid="3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3772" y="425467"/>
            <a:ext cx="3531972" cy="706760"/>
          </a:xfrm>
        </p:spPr>
        <p:txBody>
          <a:bodyPr rtlCol="0">
            <a:no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5256584"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chemeClr val="bg1"/>
                </a:solidFill>
              </a:rPr>
              <a:t>１．日本語能力の向上</a:t>
            </a:r>
            <a:endParaRPr lang="en-US" altLang="ja-JP" sz="3200" dirty="0">
              <a:solidFill>
                <a:schemeClr val="bg1"/>
              </a:solidFill>
            </a:endParaRPr>
          </a:p>
        </p:txBody>
      </p:sp>
      <p:sp>
        <p:nvSpPr>
          <p:cNvPr id="5" name="角丸四角形 4"/>
          <p:cNvSpPr/>
          <p:nvPr/>
        </p:nvSpPr>
        <p:spPr>
          <a:xfrm>
            <a:off x="3358108" y="3283560"/>
            <a:ext cx="5256584"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prstClr val="white"/>
                </a:solidFill>
              </a:rPr>
              <a:t>２．実装知識の向上</a:t>
            </a:r>
            <a:endParaRPr lang="en-US" altLang="ja-JP" sz="3200" dirty="0">
              <a:solidFill>
                <a:prstClr val="white"/>
              </a:solidFill>
            </a:endParaRPr>
          </a:p>
        </p:txBody>
      </p:sp>
      <p:sp>
        <p:nvSpPr>
          <p:cNvPr id="6" name="角丸四角形 5"/>
          <p:cNvSpPr/>
          <p:nvPr/>
        </p:nvSpPr>
        <p:spPr>
          <a:xfrm>
            <a:off x="3358108" y="5194607"/>
            <a:ext cx="5256584"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prstClr val="white"/>
                </a:solidFill>
              </a:rPr>
              <a:t>３．社会人への意識の改善</a:t>
            </a:r>
            <a:endParaRPr lang="ja-JP" altLang="ja-JP" sz="3200" dirty="0">
              <a:solidFill>
                <a:prstClr val="white"/>
              </a:solidFill>
            </a:endParaRP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5</a:t>
            </a:r>
            <a:endParaRPr kumimoji="1" lang="ja-JP" altLang="en-US" dirty="0">
              <a:solidFill>
                <a:schemeClr val="tx1"/>
              </a:solidFill>
            </a:endParaRPr>
          </a:p>
        </p:txBody>
      </p:sp>
    </p:spTree>
    <p:extLst>
      <p:ext uri="{BB962C8B-B14F-4D97-AF65-F5344CB8AC3E}">
        <p14:creationId xmlns:p14="http://schemas.microsoft.com/office/powerpoint/2010/main" val="23284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2111" y="237252"/>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5256584"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rgbClr val="58B6C0"/>
                </a:solidFill>
              </a:rPr>
              <a:t>１．日本語能力の向上</a:t>
            </a:r>
            <a:endParaRPr lang="en-US" altLang="ja-JP" sz="3200" dirty="0">
              <a:solidFill>
                <a:srgbClr val="58B6C0"/>
              </a:solidFill>
            </a:endParaRPr>
          </a:p>
        </p:txBody>
      </p:sp>
      <p:sp>
        <p:nvSpPr>
          <p:cNvPr id="5" name="角丸四角形 4"/>
          <p:cNvSpPr/>
          <p:nvPr/>
        </p:nvSpPr>
        <p:spPr>
          <a:xfrm>
            <a:off x="3358108" y="3283560"/>
            <a:ext cx="5256584"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prstClr val="white"/>
                </a:solidFill>
              </a:rPr>
              <a:t>２．実装知識の向上</a:t>
            </a:r>
            <a:endParaRPr lang="en-US" altLang="ja-JP" sz="3200" dirty="0">
              <a:solidFill>
                <a:prstClr val="white"/>
              </a:solidFill>
            </a:endParaRPr>
          </a:p>
        </p:txBody>
      </p:sp>
      <p:sp>
        <p:nvSpPr>
          <p:cNvPr id="6" name="角丸四角形 5"/>
          <p:cNvSpPr/>
          <p:nvPr/>
        </p:nvSpPr>
        <p:spPr>
          <a:xfrm>
            <a:off x="3358108" y="5194607"/>
            <a:ext cx="5256584"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prstClr val="white"/>
                </a:solidFill>
              </a:rPr>
              <a:t>３．社会人への意識の改善</a:t>
            </a:r>
            <a:endParaRPr lang="ja-JP" altLang="ja-JP" sz="3200" dirty="0">
              <a:solidFill>
                <a:prstClr val="white"/>
              </a:solidFill>
            </a:endParaRP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6</a:t>
            </a:r>
            <a:endParaRPr kumimoji="1" lang="ja-JP" altLang="en-US" dirty="0">
              <a:solidFill>
                <a:schemeClr val="tx1"/>
              </a:solidFill>
            </a:endParaRPr>
          </a:p>
        </p:txBody>
      </p:sp>
    </p:spTree>
    <p:extLst>
      <p:ext uri="{BB962C8B-B14F-4D97-AF65-F5344CB8AC3E}">
        <p14:creationId xmlns:p14="http://schemas.microsoft.com/office/powerpoint/2010/main" val="152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雲形吹き出し 5"/>
          <p:cNvSpPr/>
          <p:nvPr/>
        </p:nvSpPr>
        <p:spPr>
          <a:xfrm>
            <a:off x="333772" y="186584"/>
            <a:ext cx="2376264" cy="1440160"/>
          </a:xfrm>
          <a:prstGeom prst="cloudCallout">
            <a:avLst>
              <a:gd name="adj1" fmla="val -11668"/>
              <a:gd name="adj2" fmla="val 39086"/>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200" dirty="0" smtClean="0"/>
              <a:t>問題</a:t>
            </a:r>
            <a:endParaRPr kumimoji="1" lang="ja-JP" altLang="en-US" sz="3200" dirty="0"/>
          </a:p>
        </p:txBody>
      </p:sp>
      <p:sp>
        <p:nvSpPr>
          <p:cNvPr id="4" name="正方形/長方形 3"/>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7</a:t>
            </a:r>
            <a:endParaRPr kumimoji="1" lang="ja-JP" altLang="en-US" dirty="0">
              <a:solidFill>
                <a:schemeClr val="tx1"/>
              </a:solidFill>
            </a:endParaRPr>
          </a:p>
        </p:txBody>
      </p:sp>
      <p:sp>
        <p:nvSpPr>
          <p:cNvPr id="2" name="雲形吹き出し 1"/>
          <p:cNvSpPr/>
          <p:nvPr/>
        </p:nvSpPr>
        <p:spPr>
          <a:xfrm>
            <a:off x="3142084" y="1053560"/>
            <a:ext cx="4374264" cy="1617937"/>
          </a:xfrm>
          <a:prstGeom prst="cloudCallout">
            <a:avLst>
              <a:gd name="adj1" fmla="val 66677"/>
              <a:gd name="adj2" fmla="val -50053"/>
            </a:avLst>
          </a:prstGeom>
          <a:solidFill>
            <a:srgbClr val="92D05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ja-JP" sz="2400" dirty="0">
                <a:solidFill>
                  <a:schemeClr val="tx1"/>
                </a:solidFill>
                <a:latin typeface="Meiryo UI" panose="020B0604030504040204" pitchFamily="50" charset="-128"/>
                <a:ea typeface="Meiryo UI" panose="020B0604030504040204" pitchFamily="50" charset="-128"/>
              </a:rPr>
              <a:t>日本語が全然聞き取れな</a:t>
            </a:r>
            <a:r>
              <a:rPr kumimoji="1" lang="ja-JP" altLang="en-US" sz="2400" dirty="0">
                <a:solidFill>
                  <a:schemeClr val="tx1"/>
                </a:solidFill>
                <a:latin typeface="Meiryo UI" panose="020B0604030504040204" pitchFamily="50" charset="-128"/>
                <a:ea typeface="Meiryo UI" panose="020B0604030504040204" pitchFamily="50" charset="-128"/>
              </a:rPr>
              <a:t>かった。</a:t>
            </a:r>
            <a:endParaRPr kumimoji="1" lang="en-US" altLang="ja-JP" sz="24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solidFill>
                <a:schemeClr val="tx1"/>
              </a:solidFill>
            </a:endParaRPr>
          </a:p>
        </p:txBody>
      </p:sp>
      <p:sp>
        <p:nvSpPr>
          <p:cNvPr id="8" name="雲形吹き出し 7"/>
          <p:cNvSpPr/>
          <p:nvPr/>
        </p:nvSpPr>
        <p:spPr>
          <a:xfrm>
            <a:off x="6526460" y="3246183"/>
            <a:ext cx="4374264" cy="1617937"/>
          </a:xfrm>
          <a:prstGeom prst="cloudCallout">
            <a:avLst>
              <a:gd name="adj1" fmla="val 38687"/>
              <a:gd name="adj2" fmla="val -79748"/>
            </a:avLst>
          </a:prstGeom>
          <a:solidFill>
            <a:srgbClr val="92D050"/>
          </a:solidFill>
          <a:ln>
            <a:noFill/>
          </a:ln>
        </p:spPr>
        <p:style>
          <a:lnRef idx="3">
            <a:schemeClr val="lt1"/>
          </a:lnRef>
          <a:fillRef idx="1">
            <a:schemeClr val="accent2"/>
          </a:fillRef>
          <a:effectRef idx="1">
            <a:schemeClr val="accent2"/>
          </a:effectRef>
          <a:fontRef idx="minor">
            <a:schemeClr val="lt1"/>
          </a:fontRef>
        </p:style>
        <p:txBody>
          <a:bodyPr rtlCol="0" anchor="ctr"/>
          <a:lstStyle/>
          <a:p>
            <a:pPr>
              <a:lnSpc>
                <a:spcPct val="150000"/>
              </a:lnSpc>
            </a:pPr>
            <a:r>
              <a:rPr kumimoji="1" lang="ja-JP" altLang="ja-JP" sz="2400" dirty="0">
                <a:solidFill>
                  <a:schemeClr val="tx1"/>
                </a:solidFill>
                <a:latin typeface="Meiryo UI" panose="020B0604030504040204" pitchFamily="50" charset="-128"/>
                <a:ea typeface="Meiryo UI" panose="020B0604030504040204" pitchFamily="50" charset="-128"/>
              </a:rPr>
              <a:t>日本人と簡単な日常会話</a:t>
            </a:r>
            <a:r>
              <a:rPr kumimoji="1" lang="ja-JP" altLang="en-US" sz="2400" dirty="0">
                <a:solidFill>
                  <a:schemeClr val="tx1"/>
                </a:solidFill>
                <a:latin typeface="Meiryo UI" panose="020B0604030504040204" pitchFamily="50" charset="-128"/>
                <a:ea typeface="Meiryo UI" panose="020B0604030504040204" pitchFamily="50" charset="-128"/>
              </a:rPr>
              <a:t>もできなかった。</a:t>
            </a:r>
            <a:endParaRPr kumimoji="1" lang="en-US" altLang="ja-JP" sz="24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solidFill>
                <a:schemeClr val="tx1"/>
              </a:solidFill>
            </a:endParaRPr>
          </a:p>
        </p:txBody>
      </p:sp>
      <p:sp>
        <p:nvSpPr>
          <p:cNvPr id="10" name="円形吹き出し 9"/>
          <p:cNvSpPr/>
          <p:nvPr/>
        </p:nvSpPr>
        <p:spPr>
          <a:xfrm>
            <a:off x="1413892" y="2780928"/>
            <a:ext cx="3816424" cy="1728192"/>
          </a:xfrm>
          <a:prstGeom prst="wedgeEllipseCallout">
            <a:avLst>
              <a:gd name="adj1" fmla="val -51628"/>
              <a:gd name="adj2" fmla="val 71468"/>
            </a:avLst>
          </a:prstGeom>
          <a:solidFill>
            <a:srgbClr val="FFFF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2400" dirty="0">
                <a:solidFill>
                  <a:schemeClr val="tx1"/>
                </a:solidFill>
                <a:latin typeface="Meiryo UI" panose="020B0604030504040204" pitchFamily="50" charset="-128"/>
                <a:ea typeface="Meiryo UI" panose="020B0604030504040204" pitchFamily="50" charset="-128"/>
              </a:rPr>
              <a:t>週間</a:t>
            </a:r>
            <a:r>
              <a:rPr kumimoji="1" lang="ja-JP" altLang="ja-JP" sz="2400" dirty="0">
                <a:solidFill>
                  <a:schemeClr val="tx1"/>
                </a:solidFill>
                <a:latin typeface="Meiryo UI" panose="020B0604030504040204" pitchFamily="50" charset="-128"/>
                <a:ea typeface="Meiryo UI" panose="020B0604030504040204" pitchFamily="50" charset="-128"/>
              </a:rPr>
              <a:t>報告書</a:t>
            </a:r>
            <a:r>
              <a:rPr kumimoji="1" lang="ja-JP" altLang="en-US" sz="2400" dirty="0">
                <a:solidFill>
                  <a:schemeClr val="tx1"/>
                </a:solidFill>
                <a:latin typeface="Meiryo UI" panose="020B0604030504040204" pitchFamily="50" charset="-128"/>
                <a:ea typeface="Meiryo UI" panose="020B0604030504040204" pitchFamily="50" charset="-128"/>
              </a:rPr>
              <a:t>には</a:t>
            </a:r>
            <a:r>
              <a:rPr kumimoji="1" lang="ja-JP" altLang="ja-JP" sz="2400" dirty="0">
                <a:solidFill>
                  <a:schemeClr val="tx1"/>
                </a:solidFill>
                <a:latin typeface="Meiryo UI" panose="020B0604030504040204" pitchFamily="50" charset="-128"/>
                <a:ea typeface="Meiryo UI" panose="020B0604030504040204" pitchFamily="50" charset="-128"/>
              </a:rPr>
              <a:t>指摘がたくさんあ</a:t>
            </a:r>
            <a:r>
              <a:rPr kumimoji="1" lang="ja-JP" altLang="en-US" sz="2400" dirty="0">
                <a:solidFill>
                  <a:schemeClr val="tx1"/>
                </a:solidFill>
                <a:latin typeface="Meiryo UI" panose="020B0604030504040204" pitchFamily="50" charset="-128"/>
                <a:ea typeface="Meiryo UI" panose="020B0604030504040204" pitchFamily="50" charset="-128"/>
              </a:rPr>
              <a:t>った。</a:t>
            </a:r>
            <a:endParaRPr kumimoji="1" lang="en-US" altLang="ja-JP" sz="24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p>
        </p:txBody>
      </p:sp>
      <p:sp>
        <p:nvSpPr>
          <p:cNvPr id="11" name="円形吹き出し 10"/>
          <p:cNvSpPr/>
          <p:nvPr/>
        </p:nvSpPr>
        <p:spPr>
          <a:xfrm>
            <a:off x="3718148" y="4986231"/>
            <a:ext cx="7075008" cy="1746862"/>
          </a:xfrm>
          <a:prstGeom prst="wedgeEllipseCallout">
            <a:avLst>
              <a:gd name="adj1" fmla="val -63609"/>
              <a:gd name="adj2" fmla="val 22106"/>
            </a:avLst>
          </a:prstGeom>
          <a:solidFill>
            <a:srgbClr val="FFFF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nSpc>
                <a:spcPct val="150000"/>
              </a:lnSpc>
            </a:pPr>
            <a:r>
              <a:rPr kumimoji="1" lang="ja-JP" altLang="ja-JP" sz="2400" dirty="0">
                <a:solidFill>
                  <a:schemeClr val="tx1"/>
                </a:solidFill>
                <a:latin typeface="Meiryo UI" panose="020B0604030504040204" pitchFamily="50" charset="-128"/>
                <a:ea typeface="Meiryo UI" panose="020B0604030504040204" pitchFamily="50" charset="-128"/>
              </a:rPr>
              <a:t>マニュアルが全部日本語で、</a:t>
            </a:r>
            <a:r>
              <a:rPr kumimoji="1" lang="ja-JP" altLang="en-US" sz="2400" dirty="0">
                <a:solidFill>
                  <a:schemeClr val="tx1"/>
                </a:solidFill>
                <a:latin typeface="Meiryo UI" panose="020B0604030504040204" pitchFamily="50" charset="-128"/>
                <a:ea typeface="Meiryo UI" panose="020B0604030504040204" pitchFamily="50" charset="-128"/>
              </a:rPr>
              <a:t>単語を調べて意味を理解</a:t>
            </a:r>
            <a:r>
              <a:rPr kumimoji="1" lang="ja-JP" altLang="en-US" sz="2400" dirty="0" smtClean="0">
                <a:solidFill>
                  <a:schemeClr val="tx1"/>
                </a:solidFill>
                <a:latin typeface="Meiryo UI" panose="020B0604030504040204" pitchFamily="50" charset="-128"/>
                <a:ea typeface="Meiryo UI" panose="020B0604030504040204" pitchFamily="50" charset="-128"/>
              </a:rPr>
              <a:t>する </a:t>
            </a:r>
            <a:r>
              <a:rPr kumimoji="1" lang="ja-JP" altLang="en-US" sz="2400" dirty="0">
                <a:solidFill>
                  <a:schemeClr val="tx1"/>
                </a:solidFill>
                <a:latin typeface="Meiryo UI" panose="020B0604030504040204" pitchFamily="50" charset="-128"/>
                <a:ea typeface="Meiryo UI" panose="020B0604030504040204" pitchFamily="50" charset="-128"/>
              </a:rPr>
              <a:t>には</a:t>
            </a:r>
            <a:r>
              <a:rPr kumimoji="1" lang="ja-JP" altLang="ja-JP" sz="2400" dirty="0">
                <a:solidFill>
                  <a:schemeClr val="tx1"/>
                </a:solidFill>
                <a:latin typeface="Meiryo UI" panose="020B0604030504040204" pitchFamily="50" charset="-128"/>
                <a:ea typeface="Meiryo UI" panose="020B0604030504040204" pitchFamily="50" charset="-128"/>
              </a:rPr>
              <a:t>時間</a:t>
            </a:r>
            <a:r>
              <a:rPr kumimoji="1" lang="ja-JP" altLang="en-US" sz="2400" dirty="0">
                <a:solidFill>
                  <a:schemeClr val="tx1"/>
                </a:solidFill>
                <a:latin typeface="Meiryo UI" panose="020B0604030504040204" pitchFamily="50" charset="-128"/>
                <a:ea typeface="Meiryo UI" panose="020B0604030504040204" pitchFamily="50" charset="-128"/>
              </a:rPr>
              <a:t>がかかった。</a:t>
            </a:r>
          </a:p>
          <a:p>
            <a:pPr algn="ctr"/>
            <a:endParaRPr kumimoji="1" lang="ja-JP" altLang="en-US" sz="2400" dirty="0">
              <a:solidFill>
                <a:schemeClr val="tx1"/>
              </a:solidFill>
              <a:latin typeface="Meiryo UI" panose="020B0604030504040204" pitchFamily="50" charset="-128"/>
              <a:ea typeface="Meiryo UI" panose="020B0604030504040204" pitchFamily="50" charset="-128"/>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8748" y="186584"/>
            <a:ext cx="2435465" cy="2285846"/>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02" y="4813356"/>
            <a:ext cx="1927152" cy="2044644"/>
          </a:xfrm>
          <a:prstGeom prst="rect">
            <a:avLst/>
          </a:prstGeom>
        </p:spPr>
      </p:pic>
    </p:spTree>
    <p:extLst>
      <p:ext uri="{BB962C8B-B14F-4D97-AF65-F5344CB8AC3E}">
        <p14:creationId xmlns:p14="http://schemas.microsoft.com/office/powerpoint/2010/main" val="31125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4294212" y="404664"/>
            <a:ext cx="5586862" cy="2329788"/>
          </a:xfrm>
          <a:prstGeom prst="cloudCallout">
            <a:avLst>
              <a:gd name="adj1" fmla="val 63495"/>
              <a:gd name="adj2" fmla="val 68409"/>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400">
                <a:solidFill>
                  <a:schemeClr val="tx2"/>
                </a:solidFill>
                <a:latin typeface="Meiryo UI" panose="020B0604030504040204" pitchFamily="50" charset="-128"/>
                <a:ea typeface="Meiryo UI" panose="020B0604030504040204" pitchFamily="50" charset="-128"/>
              </a:rPr>
              <a:t>日本語を学習する時間が短いから日本語ができないことは当然です</a:t>
            </a:r>
            <a:endParaRPr lang="ja-JP" altLang="zh-CN" sz="24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b="1" dirty="0" smtClean="0">
                <a:solidFill>
                  <a:schemeClr val="bg1"/>
                </a:solidFill>
              </a:rPr>
              <a:t>意識</a:t>
            </a:r>
            <a:r>
              <a:rPr lang="ja-JP" altLang="en-US" sz="3200" b="1" dirty="0">
                <a:solidFill>
                  <a:schemeClr val="bg1"/>
                </a:solidFill>
              </a:rPr>
              <a:t>の変化</a:t>
            </a:r>
            <a:endParaRPr lang="ja-JP" altLang="zh-CN" sz="32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402888" y="2996952"/>
            <a:ext cx="1785937" cy="3571874"/>
          </a:xfrm>
          <a:prstGeom prst="rect">
            <a:avLst/>
          </a:prstGeom>
        </p:spPr>
      </p:pic>
      <p:sp>
        <p:nvSpPr>
          <p:cNvPr id="8" name="正方形/長方形 7"/>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8</a:t>
            </a:r>
            <a:endParaRPr kumimoji="1" lang="ja-JP" altLang="en-US" dirty="0">
              <a:solidFill>
                <a:schemeClr val="tx1"/>
              </a:solidFill>
            </a:endParaRPr>
          </a:p>
        </p:txBody>
      </p:sp>
      <p:sp>
        <p:nvSpPr>
          <p:cNvPr id="9" name="雲形吹き出し 8"/>
          <p:cNvSpPr/>
          <p:nvPr/>
        </p:nvSpPr>
        <p:spPr>
          <a:xfrm>
            <a:off x="2574404" y="3149352"/>
            <a:ext cx="6964350" cy="3371816"/>
          </a:xfrm>
          <a:prstGeom prst="cloudCallout">
            <a:avLst>
              <a:gd name="adj1" fmla="val 66380"/>
              <a:gd name="adj2" fmla="val -31906"/>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400" dirty="0">
                <a:solidFill>
                  <a:schemeClr val="tx2"/>
                </a:solidFill>
                <a:latin typeface="Meiryo UI" panose="020B0604030504040204" pitchFamily="50" charset="-128"/>
                <a:ea typeface="Meiryo UI" panose="020B0604030504040204" pitchFamily="50" charset="-128"/>
              </a:rPr>
              <a:t>せっかく日本の会社で研修を受けるチャンスがあって、一刻も早く日本語をマスターしたい</a:t>
            </a:r>
            <a:r>
              <a:rPr lang="en-US" altLang="ja-JP" sz="2400" dirty="0">
                <a:solidFill>
                  <a:schemeClr val="tx2"/>
                </a:solidFill>
                <a:latin typeface="Meiryo UI" panose="020B0604030504040204" pitchFamily="50" charset="-128"/>
                <a:ea typeface="Meiryo UI" panose="020B0604030504040204" pitchFamily="50" charset="-128"/>
              </a:rPr>
              <a:t>!</a:t>
            </a:r>
          </a:p>
        </p:txBody>
      </p:sp>
      <p:sp>
        <p:nvSpPr>
          <p:cNvPr id="2" name="乗算記号 1"/>
          <p:cNvSpPr/>
          <p:nvPr/>
        </p:nvSpPr>
        <p:spPr>
          <a:xfrm>
            <a:off x="4870276" y="19603"/>
            <a:ext cx="4032448" cy="2888704"/>
          </a:xfrm>
          <a:prstGeom prst="mathMultiply">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8964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80">
                                          <p:stCondLst>
                                            <p:cond delay="0"/>
                                          </p:stCondLst>
                                        </p:cTn>
                                        <p:tgtEl>
                                          <p:spTgt spid="2"/>
                                        </p:tgtEl>
                                      </p:cBhvr>
                                    </p:animEffect>
                                    <p:anim calcmode="lin" valueType="num">
                                      <p:cBhvr>
                                        <p:cTn id="1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2" dur="26">
                                          <p:stCondLst>
                                            <p:cond delay="650"/>
                                          </p:stCondLst>
                                        </p:cTn>
                                        <p:tgtEl>
                                          <p:spTgt spid="2"/>
                                        </p:tgtEl>
                                      </p:cBhvr>
                                      <p:to x="100000" y="60000"/>
                                    </p:animScale>
                                    <p:animScale>
                                      <p:cBhvr>
                                        <p:cTn id="23" dur="166" decel="50000">
                                          <p:stCondLst>
                                            <p:cond delay="676"/>
                                          </p:stCondLst>
                                        </p:cTn>
                                        <p:tgtEl>
                                          <p:spTgt spid="2"/>
                                        </p:tgtEl>
                                      </p:cBhvr>
                                      <p:to x="100000" y="100000"/>
                                    </p:animScale>
                                    <p:animScale>
                                      <p:cBhvr>
                                        <p:cTn id="24" dur="26">
                                          <p:stCondLst>
                                            <p:cond delay="1312"/>
                                          </p:stCondLst>
                                        </p:cTn>
                                        <p:tgtEl>
                                          <p:spTgt spid="2"/>
                                        </p:tgtEl>
                                      </p:cBhvr>
                                      <p:to x="100000" y="80000"/>
                                    </p:animScale>
                                    <p:animScale>
                                      <p:cBhvr>
                                        <p:cTn id="25" dur="166" decel="50000">
                                          <p:stCondLst>
                                            <p:cond delay="1338"/>
                                          </p:stCondLst>
                                        </p:cTn>
                                        <p:tgtEl>
                                          <p:spTgt spid="2"/>
                                        </p:tgtEl>
                                      </p:cBhvr>
                                      <p:to x="100000" y="100000"/>
                                    </p:animScale>
                                    <p:animScale>
                                      <p:cBhvr>
                                        <p:cTn id="26" dur="26">
                                          <p:stCondLst>
                                            <p:cond delay="1642"/>
                                          </p:stCondLst>
                                        </p:cTn>
                                        <p:tgtEl>
                                          <p:spTgt spid="2"/>
                                        </p:tgtEl>
                                      </p:cBhvr>
                                      <p:to x="100000" y="90000"/>
                                    </p:animScale>
                                    <p:animScale>
                                      <p:cBhvr>
                                        <p:cTn id="27" dur="166" decel="50000">
                                          <p:stCondLst>
                                            <p:cond delay="1668"/>
                                          </p:stCondLst>
                                        </p:cTn>
                                        <p:tgtEl>
                                          <p:spTgt spid="2"/>
                                        </p:tgtEl>
                                      </p:cBhvr>
                                      <p:to x="100000" y="100000"/>
                                    </p:animScale>
                                    <p:animScale>
                                      <p:cBhvr>
                                        <p:cTn id="28" dur="26">
                                          <p:stCondLst>
                                            <p:cond delay="1808"/>
                                          </p:stCondLst>
                                        </p:cTn>
                                        <p:tgtEl>
                                          <p:spTgt spid="2"/>
                                        </p:tgtEl>
                                      </p:cBhvr>
                                      <p:to x="100000" y="95000"/>
                                    </p:animScale>
                                    <p:animScale>
                                      <p:cBhvr>
                                        <p:cTn id="29" dur="166" decel="50000">
                                          <p:stCondLst>
                                            <p:cond delay="1834"/>
                                          </p:stCondLst>
                                        </p:cTn>
                                        <p:tgtEl>
                                          <p:spTgt spid="2"/>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circle(in)">
                                      <p:cBhvr>
                                        <p:cTn id="3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17948" y="1207072"/>
            <a:ext cx="9433048" cy="4536504"/>
          </a:xfrm>
        </p:spPr>
        <p:txBody>
          <a:bodyPr>
            <a:normAutofit/>
          </a:bodyPr>
          <a:lstStyle/>
          <a:p>
            <a:pPr>
              <a:lnSpc>
                <a:spcPct val="200000"/>
              </a:lnSpc>
            </a:pPr>
            <a:r>
              <a:rPr lang="ja-JP" altLang="en-US" sz="2400" dirty="0" smtClean="0">
                <a:solidFill>
                  <a:schemeClr val="tx2"/>
                </a:solidFill>
              </a:rPr>
              <a:t>日本語能力試験を合格するために、毎日</a:t>
            </a:r>
            <a:r>
              <a:rPr lang="ja-JP" altLang="ja-JP" sz="2400" dirty="0" smtClean="0">
                <a:solidFill>
                  <a:schemeClr val="tx2"/>
                </a:solidFill>
              </a:rPr>
              <a:t>単語</a:t>
            </a:r>
            <a:r>
              <a:rPr lang="ja-JP" altLang="ja-JP" sz="2400" dirty="0">
                <a:solidFill>
                  <a:schemeClr val="tx2"/>
                </a:solidFill>
              </a:rPr>
              <a:t>や文法などを</a:t>
            </a:r>
            <a:r>
              <a:rPr lang="ja-JP" altLang="ja-JP" sz="2400" dirty="0" smtClean="0">
                <a:solidFill>
                  <a:schemeClr val="tx2"/>
                </a:solidFill>
              </a:rPr>
              <a:t>学習</a:t>
            </a:r>
            <a:r>
              <a:rPr lang="ja-JP" altLang="en-US" sz="2400" dirty="0" smtClean="0">
                <a:solidFill>
                  <a:schemeClr val="tx2"/>
                </a:solidFill>
              </a:rPr>
              <a:t>した。</a:t>
            </a:r>
            <a:endParaRPr lang="en-US" altLang="ja-JP" sz="2400" dirty="0">
              <a:solidFill>
                <a:schemeClr val="tx2"/>
              </a:solidFill>
            </a:endParaRPr>
          </a:p>
          <a:p>
            <a:pPr marL="0" indent="0">
              <a:lnSpc>
                <a:spcPct val="200000"/>
              </a:lnSpc>
              <a:buNone/>
            </a:pPr>
            <a:r>
              <a:rPr lang="ja-JP" altLang="en-US" sz="2400" dirty="0" smtClean="0">
                <a:solidFill>
                  <a:schemeClr val="tx2"/>
                </a:solidFill>
              </a:rPr>
              <a:t>・</a:t>
            </a:r>
            <a:r>
              <a:rPr lang="ja-JP" altLang="ja-JP" sz="2400" dirty="0" smtClean="0">
                <a:solidFill>
                  <a:schemeClr val="tx2"/>
                </a:solidFill>
              </a:rPr>
              <a:t>枚方市</a:t>
            </a:r>
            <a:r>
              <a:rPr lang="ja-JP" altLang="ja-JP" sz="2400" dirty="0">
                <a:solidFill>
                  <a:schemeClr val="tx2"/>
                </a:solidFill>
              </a:rPr>
              <a:t>の日本語教室</a:t>
            </a:r>
            <a:r>
              <a:rPr lang="ja-JP" altLang="ja-JP" sz="2400" dirty="0" smtClean="0">
                <a:solidFill>
                  <a:schemeClr val="tx2"/>
                </a:solidFill>
              </a:rPr>
              <a:t>を参加</a:t>
            </a:r>
            <a:r>
              <a:rPr lang="ja-JP" altLang="en-US" sz="2400" dirty="0" smtClean="0">
                <a:solidFill>
                  <a:schemeClr val="tx2"/>
                </a:solidFill>
              </a:rPr>
              <a:t>した。</a:t>
            </a:r>
            <a:endParaRPr lang="en-US" altLang="ja-JP" sz="2400" dirty="0" smtClean="0">
              <a:solidFill>
                <a:schemeClr val="tx2"/>
              </a:solidFill>
            </a:endParaRPr>
          </a:p>
          <a:p>
            <a:pPr>
              <a:lnSpc>
                <a:spcPct val="200000"/>
              </a:lnSpc>
            </a:pPr>
            <a:r>
              <a:rPr lang="ja-JP" altLang="ja-JP" sz="2400" dirty="0">
                <a:solidFill>
                  <a:schemeClr val="tx2"/>
                </a:solidFill>
              </a:rPr>
              <a:t>会社</a:t>
            </a:r>
            <a:r>
              <a:rPr lang="ja-JP" altLang="ja-JP" sz="2400" dirty="0" smtClean="0">
                <a:solidFill>
                  <a:schemeClr val="tx2"/>
                </a:solidFill>
              </a:rPr>
              <a:t>で日本人</a:t>
            </a:r>
            <a:r>
              <a:rPr lang="ja-JP" altLang="ja-JP" sz="2400" dirty="0">
                <a:solidFill>
                  <a:schemeClr val="tx2"/>
                </a:solidFill>
              </a:rPr>
              <a:t>を探して会話を練習</a:t>
            </a:r>
            <a:r>
              <a:rPr lang="ja-JP" altLang="ja-JP" sz="2400" dirty="0" smtClean="0">
                <a:solidFill>
                  <a:schemeClr val="tx2"/>
                </a:solidFill>
              </a:rPr>
              <a:t>した</a:t>
            </a:r>
            <a:r>
              <a:rPr lang="ja-JP" altLang="en-US" sz="2400" dirty="0" smtClean="0">
                <a:solidFill>
                  <a:schemeClr val="tx2"/>
                </a:solidFill>
              </a:rPr>
              <a:t>。</a:t>
            </a:r>
            <a:endParaRPr lang="en-US" altLang="ja-JP" sz="2400" dirty="0" smtClean="0">
              <a:solidFill>
                <a:schemeClr val="tx2"/>
              </a:solidFill>
            </a:endParaRPr>
          </a:p>
          <a:p>
            <a:endParaRPr lang="en-US" altLang="ja-JP" dirty="0" smtClean="0">
              <a:solidFill>
                <a:schemeClr val="tx2"/>
              </a:solidFill>
            </a:endParaRPr>
          </a:p>
          <a:p>
            <a:endParaRPr kumimoji="1" lang="ja-JP" altLang="en-US" dirty="0"/>
          </a:p>
        </p:txBody>
      </p:sp>
      <p:sp>
        <p:nvSpPr>
          <p:cNvPr id="4" name="縦巻き 3"/>
          <p:cNvSpPr/>
          <p:nvPr/>
        </p:nvSpPr>
        <p:spPr>
          <a:xfrm>
            <a:off x="261764" y="980728"/>
            <a:ext cx="1308507" cy="4032448"/>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200" dirty="0" smtClean="0">
                <a:latin typeface="Meiryo UI" panose="020B0604030504040204" pitchFamily="50" charset="-128"/>
                <a:ea typeface="Meiryo UI" panose="020B0604030504040204" pitchFamily="50" charset="-128"/>
              </a:rPr>
              <a:t>対策</a:t>
            </a:r>
            <a:endParaRPr kumimoji="1" lang="ja-JP" altLang="en-US" sz="3200" dirty="0"/>
          </a:p>
        </p:txBody>
      </p:sp>
      <p:pic>
        <p:nvPicPr>
          <p:cNvPr id="6" name="図 5" descr="pick.png"/>
          <p:cNvPicPr>
            <a:picLocks noChangeAspect="1"/>
          </p:cNvPicPr>
          <p:nvPr/>
        </p:nvPicPr>
        <p:blipFill>
          <a:blip r:embed="rId3" cstate="print"/>
          <a:stretch>
            <a:fillRect/>
          </a:stretch>
        </p:blipFill>
        <p:spPr>
          <a:xfrm>
            <a:off x="10049797" y="3933056"/>
            <a:ext cx="1648876" cy="2282180"/>
          </a:xfrm>
          <a:prstGeom prst="rect">
            <a:avLst/>
          </a:prstGeom>
        </p:spPr>
      </p:pic>
      <p:sp>
        <p:nvSpPr>
          <p:cNvPr id="5" name="正方形/長方形 4"/>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9</a:t>
            </a:r>
            <a:endParaRPr kumimoji="1" lang="ja-JP" altLang="en-US" dirty="0">
              <a:solidFill>
                <a:schemeClr val="tx1"/>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6020" y="4437112"/>
            <a:ext cx="3258871" cy="2054032"/>
          </a:xfrm>
          <a:prstGeom prst="rect">
            <a:avLst/>
          </a:prstGeom>
        </p:spPr>
      </p:pic>
    </p:spTree>
    <p:extLst>
      <p:ext uri="{BB962C8B-B14F-4D97-AF65-F5344CB8AC3E}">
        <p14:creationId xmlns:p14="http://schemas.microsoft.com/office/powerpoint/2010/main" val="36130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製品またはサービスに関するセールス プレゼンテーション">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spDef>
      <a:spPr>
        <a:ln>
          <a:noFill/>
        </a:ln>
      </a:spPr>
      <a:bodyPr rtlCol="0" anchor="ctr"/>
      <a:lstStyle>
        <a:defPPr algn="ctr">
          <a:defRPr dirty="0"/>
        </a:defPPr>
      </a:lstStyle>
      <a:style>
        <a:lnRef idx="3">
          <a:schemeClr val="lt1"/>
        </a:lnRef>
        <a:fillRef idx="1">
          <a:schemeClr val="accent2"/>
        </a:fillRef>
        <a:effectRef idx="1">
          <a:schemeClr val="accent2"/>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Office_15459287_TF03460555.potx" id="{72792F11-2469-46D8-9816-7E812C5466DE}" vid="{F53014AC-BAB9-42AC-9F0D-98806A951937}"/>
    </a:ext>
  </a:extLst>
</a:theme>
</file>

<file path=ppt/theme/theme2.xml><?xml version="1.0" encoding="utf-8"?>
<a:theme xmlns:a="http://schemas.openxmlformats.org/drawingml/2006/main" name="Office テーマ">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製品またはサービスに関するビジネス セールス プレゼンテーション</Template>
  <TotalTime>1188</TotalTime>
  <Words>2088</Words>
  <Application>Microsoft Office PowerPoint</Application>
  <PresentationFormat>自定义</PresentationFormat>
  <Paragraphs>229</Paragraphs>
  <Slides>30</Slides>
  <Notes>30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メイリオ</vt:lpstr>
      <vt:lpstr>Meiryo UI</vt:lpstr>
      <vt:lpstr>ＭＳ ゴシック</vt:lpstr>
      <vt:lpstr>ＭＳ 明朝</vt:lpstr>
      <vt:lpstr>Arial</vt:lpstr>
      <vt:lpstr>Calibri</vt:lpstr>
      <vt:lpstr>Corbel</vt:lpstr>
      <vt:lpstr>製品またはサービスに関するセールス プレゼンテーション</vt:lpstr>
      <vt:lpstr>インターシップ成果発表会</vt:lpstr>
      <vt:lpstr>目次</vt:lpstr>
      <vt:lpstr>目次</vt:lpstr>
      <vt:lpstr>PowerPoint 演示文稿</vt:lpstr>
      <vt:lpstr>自分の成長</vt:lpstr>
      <vt:lpstr>自分の成長</vt:lpstr>
      <vt:lpstr>PowerPoint 演示文稿</vt:lpstr>
      <vt:lpstr>PowerPoint 演示文稿</vt:lpstr>
      <vt:lpstr>PowerPoint 演示文稿</vt:lpstr>
      <vt:lpstr>PowerPoint 演示文稿</vt:lpstr>
      <vt:lpstr>自分の成長</vt:lpstr>
      <vt:lpstr>たくさんのエラー</vt:lpstr>
      <vt:lpstr>PowerPoint 演示文稿</vt:lpstr>
      <vt:lpstr>PowerPoint 演示文稿</vt:lpstr>
      <vt:lpstr>PowerPoint 演示文稿</vt:lpstr>
      <vt:lpstr>PowerPoint 演示文稿</vt:lpstr>
      <vt:lpstr>PowerPoint 演示文稿</vt:lpstr>
      <vt:lpstr>自分の成長</vt:lpstr>
      <vt:lpstr>PowerPoint 演示文稿</vt:lpstr>
      <vt:lpstr>PowerPoint 演示文稿</vt:lpstr>
      <vt:lpstr>PowerPoint 演示文稿</vt:lpstr>
      <vt:lpstr>PowerPoint 演示文稿</vt:lpstr>
      <vt:lpstr>目次</vt:lpstr>
      <vt:lpstr>PowerPoint 演示文稿</vt:lpstr>
      <vt:lpstr>PowerPoint 演示文稿</vt:lpstr>
      <vt:lpstr>PowerPoint 演示文稿</vt:lpstr>
      <vt:lpstr>PowerPoint 演示文稿</vt:lpstr>
      <vt:lpstr>目次</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製品またはサービスの販売</dc:title>
  <dc:creator>Lib</dc:creator>
  <cp:lastModifiedBy>史明航</cp:lastModifiedBy>
  <cp:revision>79</cp:revision>
  <dcterms:created xsi:type="dcterms:W3CDTF">2018-01-17T04:01:36Z</dcterms:created>
  <dcterms:modified xsi:type="dcterms:W3CDTF">2018-01-21T12:41:12Z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